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theme/themeOverride13.xml" ContentType="application/vnd.openxmlformats-officedocument.themeOverride+xml"/>
  <Override PartName="/ppt/notesSlides/notesSlide12.xml" ContentType="application/vnd.openxmlformats-officedocument.presentationml.notesSlide+xml"/>
  <Override PartName="/ppt/theme/themeOverride14.xml" ContentType="application/vnd.openxmlformats-officedocument.themeOverride+xml"/>
  <Override PartName="/ppt/notesSlides/notesSlide13.xml" ContentType="application/vnd.openxmlformats-officedocument.presentationml.notesSlide+xml"/>
  <Override PartName="/ppt/theme/themeOverride15.xml" ContentType="application/vnd.openxmlformats-officedocument.themeOverride+xml"/>
  <Override PartName="/ppt/notesSlides/notesSlide14.xml" ContentType="application/vnd.openxmlformats-officedocument.presentationml.notesSlide+xml"/>
  <Override PartName="/ppt/theme/themeOverride16.xml" ContentType="application/vnd.openxmlformats-officedocument.themeOverride+xml"/>
  <Override PartName="/ppt/notesSlides/notesSlide15.xml" ContentType="application/vnd.openxmlformats-officedocument.presentationml.notesSlide+xml"/>
  <Override PartName="/ppt/theme/themeOverride17.xml" ContentType="application/vnd.openxmlformats-officedocument.themeOverride+xml"/>
  <Override PartName="/ppt/notesSlides/notesSlide16.xml" ContentType="application/vnd.openxmlformats-officedocument.presentationml.notesSlide+xml"/>
  <Override PartName="/ppt/theme/themeOverride18.xml" ContentType="application/vnd.openxmlformats-officedocument.themeOverride+xml"/>
  <Override PartName="/ppt/notesSlides/notesSlide17.xml" ContentType="application/vnd.openxmlformats-officedocument.presentationml.notesSlide+xml"/>
  <Override PartName="/ppt/theme/themeOverride19.xml" ContentType="application/vnd.openxmlformats-officedocument.themeOverride+xml"/>
  <Override PartName="/ppt/notesSlides/notesSlide18.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19.xml" ContentType="application/vnd.openxmlformats-officedocument.presentationml.notesSlide+xml"/>
  <Override PartName="/ppt/theme/themeOverride23.xml" ContentType="application/vnd.openxmlformats-officedocument.themeOverride+xml"/>
  <Override PartName="/ppt/notesSlides/notesSlide20.xml" ContentType="application/vnd.openxmlformats-officedocument.presentationml.notesSlide+xml"/>
  <Override PartName="/ppt/theme/themeOverride24.xml" ContentType="application/vnd.openxmlformats-officedocument.themeOverride+xml"/>
  <Override PartName="/ppt/notesSlides/notesSlide21.xml" ContentType="application/vnd.openxmlformats-officedocument.presentationml.notesSlide+xml"/>
  <Override PartName="/ppt/theme/themeOverride25.xml" ContentType="application/vnd.openxmlformats-officedocument.themeOverride+xml"/>
  <Override PartName="/ppt/notesSlides/notesSlide22.xml" ContentType="application/vnd.openxmlformats-officedocument.presentationml.notesSlide+xml"/>
  <Override PartName="/ppt/theme/themeOverride26.xml" ContentType="application/vnd.openxmlformats-officedocument.themeOverride+xml"/>
  <Override PartName="/ppt/notesSlides/notesSlide23.xml" ContentType="application/vnd.openxmlformats-officedocument.presentationml.notesSlide+xml"/>
  <Override PartName="/ppt/theme/themeOverride27.xml" ContentType="application/vnd.openxmlformats-officedocument.themeOverride+xml"/>
  <Override PartName="/ppt/notesSlides/notesSlide24.xml" ContentType="application/vnd.openxmlformats-officedocument.presentationml.notesSlide+xml"/>
  <Override PartName="/ppt/theme/themeOverride28.xml" ContentType="application/vnd.openxmlformats-officedocument.themeOverride+xml"/>
  <Override PartName="/ppt/notesSlides/notesSlide25.xml" ContentType="application/vnd.openxmlformats-officedocument.presentationml.notesSlide+xml"/>
  <Override PartName="/ppt/theme/themeOverride29.xml" ContentType="application/vnd.openxmlformats-officedocument.themeOverride+xml"/>
  <Override PartName="/ppt/notesSlides/notesSlide26.xml" ContentType="application/vnd.openxmlformats-officedocument.presentationml.notesSlide+xml"/>
  <Override PartName="/ppt/theme/themeOverride30.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71" r:id="rId6"/>
    <p:sldId id="260" r:id="rId7"/>
    <p:sldId id="261" r:id="rId8"/>
    <p:sldId id="276" r:id="rId9"/>
    <p:sldId id="263" r:id="rId10"/>
    <p:sldId id="287" r:id="rId11"/>
    <p:sldId id="265" r:id="rId12"/>
    <p:sldId id="266" r:id="rId13"/>
    <p:sldId id="267" r:id="rId14"/>
    <p:sldId id="268" r:id="rId15"/>
    <p:sldId id="269" r:id="rId16"/>
    <p:sldId id="280" r:id="rId17"/>
    <p:sldId id="288" r:id="rId18"/>
    <p:sldId id="289" r:id="rId19"/>
    <p:sldId id="281" r:id="rId20"/>
    <p:sldId id="285" r:id="rId21"/>
    <p:sldId id="264" r:id="rId22"/>
    <p:sldId id="277" r:id="rId23"/>
    <p:sldId id="284" r:id="rId24"/>
    <p:sldId id="278" r:id="rId25"/>
    <p:sldId id="283" r:id="rId26"/>
    <p:sldId id="282" r:id="rId27"/>
    <p:sldId id="290" r:id="rId28"/>
    <p:sldId id="291" r:id="rId29"/>
    <p:sldId id="293" r:id="rId30"/>
    <p:sldId id="292" r:id="rId31"/>
    <p:sldId id="286"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62484" autoAdjust="0"/>
  </p:normalViewPr>
  <p:slideViewPr>
    <p:cSldViewPr snapToGrid="0">
      <p:cViewPr varScale="1">
        <p:scale>
          <a:sx n="51" d="100"/>
          <a:sy n="51" d="100"/>
        </p:scale>
        <p:origin x="1728" y="34"/>
      </p:cViewPr>
      <p:guideLst>
        <p:guide orient="horz" pos="2160"/>
        <p:guide pos="3840"/>
      </p:guideLst>
    </p:cSldViewPr>
  </p:slideViewPr>
  <p:outlineViewPr>
    <p:cViewPr>
      <p:scale>
        <a:sx n="33" d="100"/>
        <a:sy n="33" d="100"/>
      </p:scale>
      <p:origin x="0" y="-17592"/>
    </p:cViewPr>
  </p:outlin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7B0FE-A71F-40A2-9642-B53562CA03D5}" type="datetimeFigureOut">
              <a:rPr lang="fr-FR" smtClean="0"/>
              <a:t>09/05/2017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FE018-EA12-440D-91C3-1F6E55F98D2E}" type="slidenum">
              <a:rPr lang="fr-FR" smtClean="0"/>
              <a:t>‹N°›</a:t>
            </a:fld>
            <a:endParaRPr lang="fr-FR"/>
          </a:p>
        </p:txBody>
      </p:sp>
    </p:spTree>
    <p:extLst>
      <p:ext uri="{BB962C8B-B14F-4D97-AF65-F5344CB8AC3E}">
        <p14:creationId xmlns:p14="http://schemas.microsoft.com/office/powerpoint/2010/main" val="45250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onnees.banquemondiale.org/indicateur/SL.TLF.TOTL.I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travail-emploi.gouv.fr/emploi/insertion-dans-l-emploi/mesures-jeunes/article/garantie-europeenne-pour-la-jeuness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se.gouv.fr/dossiers-thematiques/europe-et-emploi-faire-le-pari-des-jeunes-adultes-cest-possibl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uropa.eu/european-union/about-eu/symbols/europe-day/schuman-declaration_f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r>
              <a:rPr lang="fr-FR" dirty="0" err="1"/>
              <a:t>mlkmlklmkmk</a:t>
            </a:r>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1</a:t>
            </a:fld>
            <a:endParaRPr lang="fr-FR"/>
          </a:p>
        </p:txBody>
      </p:sp>
    </p:spTree>
    <p:extLst>
      <p:ext uri="{BB962C8B-B14F-4D97-AF65-F5344CB8AC3E}">
        <p14:creationId xmlns:p14="http://schemas.microsoft.com/office/powerpoint/2010/main" val="302904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dirty="0"/>
              <a:t>explications :</a:t>
            </a:r>
          </a:p>
          <a:p>
            <a:pPr fontAlgn="base"/>
            <a:r>
              <a:rPr lang="fr-FR" dirty="0"/>
              <a:t> </a:t>
            </a:r>
          </a:p>
          <a:p>
            <a:pPr marL="171450" lvl="0" indent="-171450" fontAlgn="base">
              <a:buFont typeface="Arial" panose="020B0604020202020204" pitchFamily="34" charset="0"/>
              <a:buChar char="•"/>
            </a:pPr>
            <a:r>
              <a:rPr lang="fr-FR" b="1" dirty="0"/>
              <a:t>législations moins contraignantes </a:t>
            </a:r>
            <a:r>
              <a:rPr lang="fr-FR" dirty="0"/>
              <a:t>pour les employeurs, accentuant la rotation des postes et bloquant ainsi moins l’entrée des jeunes sur le marché.</a:t>
            </a:r>
          </a:p>
          <a:p>
            <a:pPr fontAlgn="base"/>
            <a:r>
              <a:rPr lang="fr-FR" dirty="0"/>
              <a:t> </a:t>
            </a:r>
          </a:p>
          <a:p>
            <a:pPr marL="171450" lvl="0" indent="-171450" fontAlgn="base">
              <a:buFont typeface="Arial" panose="020B0604020202020204" pitchFamily="34" charset="0"/>
              <a:buChar char="•"/>
            </a:pPr>
            <a:r>
              <a:rPr lang="fr-FR" b="1" dirty="0"/>
              <a:t>existence et  promotion, ou non, de dispositifs d’apprentissage et d’alternance</a:t>
            </a:r>
            <a:r>
              <a:rPr lang="fr-FR" dirty="0"/>
              <a:t>. 	</a:t>
            </a:r>
          </a:p>
          <a:p>
            <a:pPr marL="628650" lvl="1" indent="-171450" fontAlgn="base">
              <a:buFont typeface="Arial" panose="020B0604020202020204" pitchFamily="34" charset="0"/>
              <a:buChar char="•"/>
            </a:pPr>
            <a:r>
              <a:rPr lang="fr-FR" dirty="0"/>
              <a:t>En Allemagne, par exemple, les jeunes en apprentissage sont particulièrement nombreux (1,5 million)</a:t>
            </a:r>
            <a:r>
              <a:rPr lang="fr-FR" baseline="30000" dirty="0"/>
              <a:t>5</a:t>
            </a:r>
            <a:r>
              <a:rPr lang="fr-FR" dirty="0"/>
              <a:t>. </a:t>
            </a:r>
          </a:p>
          <a:p>
            <a:pPr marL="628650" lvl="1" indent="-171450" fontAlgn="base">
              <a:buFont typeface="Arial" panose="020B0604020202020204" pitchFamily="34" charset="0"/>
              <a:buChar char="•"/>
            </a:pPr>
            <a:r>
              <a:rPr lang="fr-FR" dirty="0"/>
              <a:t>L’Allemagne compte trois fois plus d’apprentis que la France. Elle a su mettre en place un système de formation et d’insertion des jeunes dans l’emploi qui a fait ses preuves, même dans les périodes de fort chômage. </a:t>
            </a:r>
          </a:p>
          <a:p>
            <a:pPr marL="171450" indent="-171450">
              <a:buFont typeface="Arial" panose="020B0604020202020204" pitchFamily="34" charset="0"/>
              <a:buChar char="•"/>
            </a:pPr>
            <a:r>
              <a:rPr lang="fr-FR" b="1" dirty="0"/>
              <a:t>l’alternance permet d’élever le niveau de qualification des jeunes et favorise leur employabilité</a:t>
            </a:r>
            <a:r>
              <a:rPr lang="fr-FR" dirty="0"/>
              <a:t>. un bon moyen de favoriser l’accès à l’emploi des jeunes en leur permettant de développer compétences et savoir-faire.</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b="1" dirty="0"/>
              <a:t>Enfin, l</a:t>
            </a:r>
            <a:r>
              <a:rPr lang="fr-FR" b="1" u="sng" dirty="0">
                <a:hlinkClick r:id="rId3"/>
              </a:rPr>
              <a:t>a France par exemple, a une démographie plus vigoureuse, notamment par rapport à l’Allemagne</a:t>
            </a:r>
            <a:r>
              <a:rPr lang="fr-FR" u="sng" dirty="0">
                <a:hlinkClick r:id="rId3"/>
              </a:rPr>
              <a:t>.</a:t>
            </a:r>
            <a:r>
              <a:rPr lang="fr-FR" dirty="0"/>
              <a:t> Résultat, il y a entre 150.000 et 200.000 personnes qui entrent sur le marché du travail chaque année. Pour réduire le chômage, il faut donc créer plus de 200.000 emplois en France, ce qui suppose une croissance de plus de 1,5%, alors qu’en Allemagne – où la population active a baissé entre 2013 et 2011 – moins de 1 % de croissance suffit.</a:t>
            </a:r>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12</a:t>
            </a:fld>
            <a:endParaRPr lang="fr-FR"/>
          </a:p>
        </p:txBody>
      </p:sp>
    </p:spTree>
    <p:extLst>
      <p:ext uri="{BB962C8B-B14F-4D97-AF65-F5344CB8AC3E}">
        <p14:creationId xmlns:p14="http://schemas.microsoft.com/office/powerpoint/2010/main" val="3193078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problem of youth unemployment in the European Union is not new</a:t>
            </a:r>
            <a:r>
              <a:rPr lang="en-US" sz="1200" b="0" i="0" kern="1200" dirty="0">
                <a:solidFill>
                  <a:schemeClr val="tx1"/>
                </a:solidFill>
                <a:effectLst/>
                <a:latin typeface="+mn-lt"/>
                <a:ea typeface="+mn-ea"/>
                <a:cs typeface="+mn-cs"/>
              </a:rPr>
              <a:t>. Youth unemployment has been double or even triple the rate of general unemployment in Europe for the last 20 years.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events of the past few years have dramatically exacerbated it, however: </a:t>
            </a:r>
            <a:r>
              <a:rPr lang="en-US" sz="1200" b="1" i="0" kern="1200" dirty="0">
                <a:solidFill>
                  <a:schemeClr val="tx1"/>
                </a:solidFill>
                <a:effectLst/>
                <a:latin typeface="+mn-lt"/>
                <a:ea typeface="+mn-ea"/>
                <a:cs typeface="+mn-cs"/>
              </a:rPr>
              <a:t>5.6 million young people are unemployed across Europe, and a total of 7.5 million are neither being educated nor are they working.</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While young people are eager to work, </a:t>
            </a:r>
            <a:r>
              <a:rPr lang="en-US" sz="1600" b="1" i="0" kern="1200" dirty="0">
                <a:solidFill>
                  <a:schemeClr val="tx1"/>
                </a:solidFill>
                <a:effectLst/>
                <a:latin typeface="+mn-lt"/>
                <a:ea typeface="+mn-ea"/>
                <a:cs typeface="+mn-cs"/>
              </a:rPr>
              <a:t>more than half of those without jobs say they simply can’t find one</a:t>
            </a:r>
            <a:r>
              <a:rPr lang="en-US" sz="1600" b="0" i="0" kern="1200" dirty="0">
                <a:solidFill>
                  <a:schemeClr val="tx1"/>
                </a:solidFill>
                <a:effectLst/>
                <a:latin typeface="+mn-lt"/>
                <a:ea typeface="+mn-ea"/>
                <a:cs typeface="+mn-cs"/>
              </a:rPr>
              <a:t>—</a:t>
            </a:r>
            <a:r>
              <a:rPr lang="en-US" sz="1600" b="1" i="0" kern="1200" dirty="0">
                <a:solidFill>
                  <a:schemeClr val="tx1"/>
                </a:solidFill>
                <a:effectLst/>
                <a:latin typeface="+mn-lt"/>
                <a:ea typeface="+mn-ea"/>
                <a:cs typeface="+mn-cs"/>
              </a:rPr>
              <a:t>all while businesses across Europe insist they </a:t>
            </a:r>
          </a:p>
          <a:p>
            <a:r>
              <a:rPr lang="en-US" sz="1600" b="1" i="0" kern="1200" dirty="0">
                <a:solidFill>
                  <a:schemeClr val="tx1"/>
                </a:solidFill>
                <a:effectLst/>
                <a:latin typeface="+mn-lt"/>
                <a:ea typeface="+mn-ea"/>
                <a:cs typeface="+mn-cs"/>
              </a:rPr>
              <a:t>struggle to find young people with the skills they need.</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understand this disconnect and what can be done about it, McKinsey  concentrated on four broad questions :</a:t>
            </a:r>
          </a:p>
          <a:p>
            <a:r>
              <a:rPr lang="en-US" sz="1200" b="0" i="0" kern="1200" dirty="0">
                <a:solidFill>
                  <a:schemeClr val="tx1"/>
                </a:solidFill>
                <a:effectLst/>
                <a:latin typeface="+mn-lt"/>
                <a:ea typeface="+mn-ea"/>
                <a:cs typeface="+mn-cs"/>
              </a:rPr>
              <a:t>	</a:t>
            </a:r>
            <a:r>
              <a:rPr lang="en-US" sz="1200" b="0" i="0" kern="1200" dirty="0">
                <a:solidFill>
                  <a:schemeClr val="accent1"/>
                </a:solidFill>
                <a:effectLst/>
                <a:latin typeface="+mn-lt"/>
                <a:ea typeface="+mn-ea"/>
                <a:cs typeface="+mn-cs"/>
              </a:rPr>
              <a:t>- </a:t>
            </a:r>
            <a:r>
              <a:rPr lang="en-US" sz="1200" b="1" i="0" kern="1200" dirty="0">
                <a:solidFill>
                  <a:schemeClr val="accent1"/>
                </a:solidFill>
                <a:effectLst/>
                <a:latin typeface="+mn-lt"/>
                <a:ea typeface="+mn-ea"/>
                <a:cs typeface="+mn-cs"/>
              </a:rPr>
              <a:t>Is the scale of the youth-unemployment problem in Europe a result of lack of jobs, lack of skills, or lack of coordination?</a:t>
            </a:r>
          </a:p>
          <a:p>
            <a:r>
              <a:rPr lang="en-US" sz="1200" b="0" i="0" kern="1200" dirty="0">
                <a:solidFill>
                  <a:schemeClr val="tx1"/>
                </a:solidFill>
                <a:effectLst/>
                <a:latin typeface="+mn-lt"/>
                <a:ea typeface="+mn-ea"/>
                <a:cs typeface="+mn-cs"/>
              </a:rPr>
              <a:t>	- What are the obstacles that youth face on their journey from education to employment?</a:t>
            </a:r>
          </a:p>
          <a:p>
            <a:r>
              <a:rPr lang="en-US" sz="1200" b="0" i="0" kern="1200" dirty="0">
                <a:solidFill>
                  <a:schemeClr val="tx1"/>
                </a:solidFill>
                <a:effectLst/>
                <a:latin typeface="+mn-lt"/>
                <a:ea typeface="+mn-ea"/>
                <a:cs typeface="+mn-cs"/>
              </a:rPr>
              <a:t>	- Which groups of youth and employers in Europe are struggling the most?</a:t>
            </a:r>
          </a:p>
          <a:p>
            <a:r>
              <a:rPr lang="en-US" sz="1200" b="0" i="0" kern="1200" dirty="0">
                <a:solidFill>
                  <a:schemeClr val="tx1"/>
                </a:solidFill>
                <a:effectLst/>
                <a:latin typeface="+mn-lt"/>
                <a:ea typeface="+mn-ea"/>
                <a:cs typeface="+mn-cs"/>
              </a:rPr>
              <a:t>	- What can be done to address the problem?</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5,300 youth, 2,600 employers, and 700 postsecondary-education providers across 8 countries : France, Germany, Greece, Italy, Portugal, Spain, Sweden, and the United Kingdom.</a:t>
            </a:r>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13</a:t>
            </a:fld>
            <a:endParaRPr lang="fr-FR"/>
          </a:p>
        </p:txBody>
      </p:sp>
    </p:spTree>
    <p:extLst>
      <p:ext uri="{BB962C8B-B14F-4D97-AF65-F5344CB8AC3E}">
        <p14:creationId xmlns:p14="http://schemas.microsoft.com/office/powerpoint/2010/main" val="1131642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14</a:t>
            </a:fld>
            <a:endParaRPr lang="fr-FR"/>
          </a:p>
        </p:txBody>
      </p:sp>
    </p:spTree>
    <p:extLst>
      <p:ext uri="{BB962C8B-B14F-4D97-AF65-F5344CB8AC3E}">
        <p14:creationId xmlns:p14="http://schemas.microsoft.com/office/powerpoint/2010/main" val="2138783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sz="1200" b="1" kern="1200" dirty="0">
                <a:solidFill>
                  <a:schemeClr val="tx1"/>
                </a:solidFill>
                <a:effectLst/>
                <a:latin typeface="+mn-lt"/>
                <a:ea typeface="+mn-ea"/>
                <a:cs typeface="+mn-cs"/>
              </a:rPr>
              <a:t>un manque de confiance global dans le système éducatif</a:t>
            </a:r>
            <a:r>
              <a:rPr lang="fr-FR" sz="1200" kern="1200" dirty="0">
                <a:solidFill>
                  <a:schemeClr val="tx1"/>
                </a:solidFill>
                <a:effectLst/>
                <a:latin typeface="+mn-lt"/>
                <a:ea typeface="+mn-ea"/>
                <a:cs typeface="+mn-cs"/>
              </a:rPr>
              <a:t>.  Comme les pays du sud de l’Europe, où les taux de chômage sont encore plus élevés qu’en France, les jeunes Français se classent largement dans les « non-croyants » du système éducatif, ou dans les «désabusés », qui aimeraient continuer leurs études, mais n’ont pas les moyens de le faire. 59 % des français se classent dans une de ces deux catégories, même si l'étude ne précise pas leur statut (actif ou non).</a:t>
            </a:r>
          </a:p>
          <a:p>
            <a:pPr marL="17145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b="1" kern="1200" dirty="0">
                <a:solidFill>
                  <a:schemeClr val="tx1"/>
                </a:solidFill>
                <a:effectLst/>
                <a:latin typeface="+mn-lt"/>
                <a:ea typeface="+mn-ea"/>
                <a:cs typeface="+mn-cs"/>
              </a:rPr>
              <a:t>Problèmes d’orientation</a:t>
            </a:r>
            <a:endParaRPr lang="fr-FR" sz="1200" kern="1200" dirty="0">
              <a:solidFill>
                <a:schemeClr val="tx1"/>
              </a:solidFill>
              <a:effectLst/>
              <a:latin typeface="+mn-lt"/>
              <a:ea typeface="+mn-ea"/>
              <a:cs typeface="+mn-cs"/>
            </a:endParaRPr>
          </a:p>
          <a:p>
            <a:pPr marL="0" indent="0">
              <a:buFont typeface="Arial" panose="020B0604020202020204" pitchFamily="34" charset="0"/>
              <a:buNone/>
            </a:pPr>
            <a:r>
              <a:rPr lang="fr-FR" sz="1200" kern="1200" dirty="0">
                <a:solidFill>
                  <a:schemeClr val="tx1"/>
                </a:solidFill>
                <a:effectLst/>
                <a:latin typeface="+mn-lt"/>
                <a:ea typeface="+mn-ea"/>
                <a:cs typeface="+mn-cs"/>
              </a:rPr>
              <a:t>	Les problèmes d’orientation ne sont pas indépendants de cette situation : parmi ceux qui ont fait des études, </a:t>
            </a:r>
            <a:r>
              <a:rPr lang="fr-FR" sz="1200" b="1" kern="1200" dirty="0">
                <a:solidFill>
                  <a:schemeClr val="tx1"/>
                </a:solidFill>
                <a:effectLst/>
                <a:latin typeface="+mn-lt"/>
                <a:ea typeface="+mn-ea"/>
                <a:cs typeface="+mn-cs"/>
              </a:rPr>
              <a:t>seulement 69 % des Français estiment avoir obtenu la section qu’ils souhaitaient, ce qui représente le taux le plus bas des 8 pays étudiés.</a:t>
            </a:r>
          </a:p>
          <a:p>
            <a:pPr marL="0" indent="0">
              <a:buFont typeface="Arial" panose="020B0604020202020204" pitchFamily="34" charset="0"/>
              <a:buNone/>
            </a:pPr>
            <a:r>
              <a:rPr lang="fr-FR" sz="1200" kern="1200" dirty="0">
                <a:solidFill>
                  <a:schemeClr val="tx1"/>
                </a:solidFill>
                <a:effectLst/>
                <a:latin typeface="+mn-lt"/>
                <a:ea typeface="+mn-ea"/>
                <a:cs typeface="+mn-cs"/>
              </a:rPr>
              <a:t> 	la proportion des « battants », c'est à dire ceux qui sont fiers de leur parcours scolaire, est une des plus faibles d’Europe : 8 % contre 10 % dans le reste de l’échantillon.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a:solidFill>
                  <a:schemeClr val="tx1"/>
                </a:solidFill>
                <a:effectLst/>
                <a:latin typeface="+mn-lt"/>
                <a:ea typeface="+mn-ea"/>
                <a:cs typeface="+mn-cs"/>
              </a:rPr>
              <a:t>	débouchés prof peu évoqué lors des choix d’études : 16% considèrent qu’ils ont été suffisamment informés sur ces sujets . 3 des étudiants avouent qu’avec une meilleure info sur les débouchés, ils auraient opté pour une autre formation : + forts taux des 8 pays étudiés.  </a:t>
            </a:r>
          </a:p>
          <a:p>
            <a:pPr marL="0" indent="0">
              <a:buFont typeface="Arial" panose="020B0604020202020204" pitchFamily="34" charset="0"/>
              <a:buNone/>
            </a:pP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Manque de qualification</a:t>
            </a:r>
            <a:endParaRPr lang="fr-FR" sz="1200" kern="1200" dirty="0">
              <a:solidFill>
                <a:schemeClr val="tx1"/>
              </a:solidFill>
              <a:effectLst/>
              <a:latin typeface="+mn-lt"/>
              <a:ea typeface="+mn-ea"/>
              <a:cs typeface="+mn-cs"/>
            </a:endParaRPr>
          </a:p>
          <a:p>
            <a:r>
              <a:rPr lang="fr-FR" sz="1200" b="1" kern="1200" dirty="0">
                <a:solidFill>
                  <a:schemeClr val="accent1"/>
                </a:solidFill>
                <a:effectLst/>
                <a:latin typeface="+mn-lt"/>
                <a:ea typeface="+mn-ea"/>
                <a:cs typeface="+mn-cs"/>
              </a:rPr>
              <a:t>35 % des employeurs jugent que le manque de personnel qualifié pose de sérieux problèmes à leur activité</a:t>
            </a:r>
            <a:r>
              <a:rPr lang="fr-FR" sz="1200" kern="1200" dirty="0">
                <a:solidFill>
                  <a:schemeClr val="tx1"/>
                </a:solidFill>
                <a:effectLst/>
                <a:latin typeface="+mn-lt"/>
                <a:ea typeface="+mn-ea"/>
                <a:cs typeface="+mn-cs"/>
              </a:rPr>
              <a:t>. Ils évoquent notamment le manque de confiance en soi et les compétences communicationnelles.</a:t>
            </a:r>
          </a:p>
          <a:p>
            <a:r>
              <a:rPr lang="fr-FR" sz="1200" kern="1200" dirty="0">
                <a:solidFill>
                  <a:schemeClr val="tx1"/>
                </a:solidFill>
                <a:effectLst/>
                <a:latin typeface="+mn-lt"/>
                <a:ea typeface="+mn-ea"/>
                <a:cs typeface="+mn-cs"/>
              </a:rPr>
              <a:t>Pour McKinsey, le manque d’échange entre le monde du travail et celui de l’éducation expliquerait ce phénomène.</a:t>
            </a:r>
          </a:p>
          <a:p>
            <a:pPr marL="171450" indent="-171450">
              <a:buFont typeface="Arial" panose="020B0604020202020204" pitchFamily="34" charset="0"/>
              <a:buChar char="•"/>
            </a:pPr>
            <a:r>
              <a:rPr lang="fr-FR" sz="1200" b="1" kern="1200" dirty="0">
                <a:solidFill>
                  <a:schemeClr val="tx1"/>
                </a:solidFill>
                <a:effectLst/>
                <a:latin typeface="+mn-lt"/>
                <a:ea typeface="+mn-ea"/>
                <a:cs typeface="+mn-cs"/>
              </a:rPr>
              <a:t>Des stages à gogo</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France dispose en revanche d’un des plus forts taux de stages : 87 % des étudiants en font, ce qui semble faire une différence entre les candidats à un emploi.</a:t>
            </a:r>
          </a:p>
          <a:p>
            <a:r>
              <a:rPr lang="fr-FR" sz="1200" kern="1200" dirty="0">
                <a:solidFill>
                  <a:schemeClr val="tx1"/>
                </a:solidFill>
                <a:effectLst/>
                <a:latin typeface="+mn-lt"/>
                <a:ea typeface="+mn-ea"/>
                <a:cs typeface="+mn-cs"/>
              </a:rPr>
              <a:t>Mais la recherche de stage s’avère compliquée, et en l’absence d’aide efficace du système éducatif, les étudiants doivent se reposer sur leur propre réseau. Les jeunes expliquent également que la moitié des stages ne sont pas rémunérés ( 49 % des stages ne sont pas rémunérés en France, contre 55 % au total en Europe), ce qui crée une distorsion entre les jeunes qui disposent du soutien financier de leur famille et les autres.</a:t>
            </a:r>
          </a:p>
          <a:p>
            <a:r>
              <a:rPr lang="fr-FR" sz="1200" kern="1200" dirty="0">
                <a:solidFill>
                  <a:schemeClr val="tx1"/>
                </a:solidFill>
                <a:effectLst/>
                <a:latin typeface="+mn-lt"/>
                <a:ea typeface="+mn-ea"/>
                <a:cs typeface="+mn-cs"/>
              </a:rPr>
              <a:t>autres : </a:t>
            </a:r>
          </a:p>
          <a:p>
            <a:r>
              <a:rPr lang="fr-FR" sz="1200" kern="1200" dirty="0">
                <a:solidFill>
                  <a:schemeClr val="tx1"/>
                </a:solidFill>
                <a:effectLst/>
                <a:latin typeface="+mn-lt"/>
                <a:ea typeface="+mn-ea"/>
                <a:cs typeface="+mn-cs"/>
              </a:rPr>
              <a:t>Un enseignement professionnel secondaire peu estimé (1/4 de ces jeunes st au chômage 3 ans après avoir quitté l’école. mais un enseignement pro post bac (BTS,DUT) reconnu et plébiscité par les étudiants après le bac :  </a:t>
            </a:r>
            <a:r>
              <a:rPr lang="fr-FR" sz="1200" b="1" kern="1200" dirty="0">
                <a:solidFill>
                  <a:schemeClr val="tx1"/>
                </a:solidFill>
                <a:effectLst/>
                <a:latin typeface="+mn-lt"/>
                <a:ea typeface="+mn-ea"/>
                <a:cs typeface="+mn-cs"/>
              </a:rPr>
              <a:t>50 % de ceux qui souhaitaient suivre une telle formation ont pu le faire. ¼ des post bac qui s’orientent dans ces formations courtes.</a:t>
            </a:r>
          </a:p>
          <a:p>
            <a:r>
              <a:rPr lang="fr-FR"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fr-FR" sz="1200" b="1" kern="1200" dirty="0">
                <a:solidFill>
                  <a:schemeClr val="tx1"/>
                </a:solidFill>
                <a:effectLst/>
                <a:latin typeface="+mn-lt"/>
                <a:ea typeface="+mn-ea"/>
                <a:cs typeface="+mn-cs"/>
              </a:rPr>
              <a:t>Manque de relations </a:t>
            </a:r>
            <a:r>
              <a:rPr lang="fr-FR" sz="1200" b="1" kern="1200" dirty="0" err="1">
                <a:solidFill>
                  <a:schemeClr val="tx1"/>
                </a:solidFill>
                <a:effectLst/>
                <a:latin typeface="+mn-lt"/>
                <a:ea typeface="+mn-ea"/>
                <a:cs typeface="+mn-cs"/>
              </a:rPr>
              <a:t>ets</a:t>
            </a:r>
            <a:r>
              <a:rPr lang="fr-FR" sz="1200" b="1" kern="1200" dirty="0">
                <a:solidFill>
                  <a:schemeClr val="tx1"/>
                </a:solidFill>
                <a:effectLst/>
                <a:latin typeface="+mn-lt"/>
                <a:ea typeface="+mn-ea"/>
                <a:cs typeface="+mn-cs"/>
              </a:rPr>
              <a:t>- écoles</a:t>
            </a:r>
            <a:r>
              <a:rPr lang="fr-FR" sz="1200" kern="1200" dirty="0">
                <a:solidFill>
                  <a:schemeClr val="tx1"/>
                </a:solidFill>
                <a:effectLst/>
                <a:latin typeface="+mn-lt"/>
                <a:ea typeface="+mn-ea"/>
                <a:cs typeface="+mn-cs"/>
              </a:rPr>
              <a:t> : 37% des employeurs français disent a voir eu des relations avec les enseignants plusieurs fois </a:t>
            </a:r>
            <a:r>
              <a:rPr lang="fr-FR" sz="1200" kern="1200" dirty="0" err="1">
                <a:solidFill>
                  <a:schemeClr val="tx1"/>
                </a:solidFill>
                <a:effectLst/>
                <a:latin typeface="+mn-lt"/>
                <a:ea typeface="+mn-ea"/>
                <a:cs typeface="+mn-cs"/>
              </a:rPr>
              <a:t>ds</a:t>
            </a:r>
            <a:r>
              <a:rPr lang="fr-FR" sz="1200" kern="1200" dirty="0">
                <a:solidFill>
                  <a:schemeClr val="tx1"/>
                </a:solidFill>
                <a:effectLst/>
                <a:latin typeface="+mn-lt"/>
                <a:ea typeface="+mn-ea"/>
                <a:cs typeface="+mn-cs"/>
              </a:rPr>
              <a:t> l’année . (</a:t>
            </a:r>
            <a:r>
              <a:rPr lang="fr-FR" sz="1200" kern="1200" dirty="0" err="1">
                <a:solidFill>
                  <a:schemeClr val="tx1"/>
                </a:solidFill>
                <a:effectLst/>
                <a:latin typeface="+mn-lt"/>
                <a:ea typeface="+mn-ea"/>
                <a:cs typeface="+mn-cs"/>
              </a:rPr>
              <a:t>myenne</a:t>
            </a:r>
            <a:r>
              <a:rPr lang="fr-FR" sz="1200" kern="1200" dirty="0">
                <a:solidFill>
                  <a:schemeClr val="tx1"/>
                </a:solidFill>
                <a:effectLst/>
                <a:latin typeface="+mn-lt"/>
                <a:ea typeface="+mn-ea"/>
                <a:cs typeface="+mn-cs"/>
              </a:rPr>
              <a:t> étude : 50%. assez peu de relations entre les entreprises sur le sujet également. (45% en France, 50% autres pays), </a:t>
            </a:r>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15</a:t>
            </a:fld>
            <a:endParaRPr lang="fr-FR"/>
          </a:p>
        </p:txBody>
      </p:sp>
    </p:spTree>
    <p:extLst>
      <p:ext uri="{BB962C8B-B14F-4D97-AF65-F5344CB8AC3E}">
        <p14:creationId xmlns:p14="http://schemas.microsoft.com/office/powerpoint/2010/main" val="148897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200" b="1" kern="1200" dirty="0">
                <a:solidFill>
                  <a:schemeClr val="tx1"/>
                </a:solidFill>
                <a:effectLst/>
                <a:latin typeface="+mn-lt"/>
                <a:ea typeface="+mn-ea"/>
                <a:cs typeface="+mn-cs"/>
              </a:rPr>
              <a:t>En 2010</a:t>
            </a:r>
            <a:r>
              <a:rPr lang="fr-FR" sz="1200" kern="1200" dirty="0">
                <a:solidFill>
                  <a:schemeClr val="tx1"/>
                </a:solidFill>
                <a:effectLst/>
                <a:latin typeface="+mn-lt"/>
                <a:ea typeface="+mn-ea"/>
                <a:cs typeface="+mn-cs"/>
              </a:rPr>
              <a:t>, l’UE lance « Jeunesse en Mouvement », un ensemble d’initiatives en matière d’éducation et d’emploi. Le but est clair : améliorer rapidement les dispositifs de formation des jeunes et accroître leur capacité à trouver un emploi. Dans ce cadre, l’Europe :</a:t>
            </a:r>
          </a:p>
          <a:p>
            <a:pPr lvl="0" fontAlgn="base"/>
            <a:r>
              <a:rPr lang="fr-FR" sz="1200" kern="1200" dirty="0">
                <a:solidFill>
                  <a:schemeClr val="tx1"/>
                </a:solidFill>
                <a:effectLst/>
                <a:latin typeface="+mn-lt"/>
                <a:ea typeface="+mn-ea"/>
                <a:cs typeface="+mn-cs"/>
              </a:rPr>
              <a:t>recommande de mieux adapter l’enseignement et la formation aux besoins réels des jeunes ;</a:t>
            </a:r>
          </a:p>
          <a:p>
            <a:pPr lvl="0" fontAlgn="base"/>
            <a:r>
              <a:rPr lang="fr-FR" sz="1200" kern="1200" dirty="0">
                <a:solidFill>
                  <a:schemeClr val="tx1"/>
                </a:solidFill>
                <a:effectLst/>
                <a:latin typeface="+mn-lt"/>
                <a:ea typeface="+mn-ea"/>
                <a:cs typeface="+mn-cs"/>
              </a:rPr>
              <a:t>encourage les échanges intra-européens ;</a:t>
            </a:r>
          </a:p>
          <a:p>
            <a:pPr lvl="0" fontAlgn="base"/>
            <a:r>
              <a:rPr lang="fr-FR" sz="1200" kern="1200" dirty="0">
                <a:solidFill>
                  <a:schemeClr val="tx1"/>
                </a:solidFill>
                <a:effectLst/>
                <a:latin typeface="+mn-lt"/>
                <a:ea typeface="+mn-ea"/>
                <a:cs typeface="+mn-cs"/>
              </a:rPr>
              <a:t>incite les États à simplifier le passage des études à la vie active.</a:t>
            </a:r>
          </a:p>
          <a:p>
            <a:pPr lvl="0" fontAlgn="base"/>
            <a:endParaRPr lang="fr-F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En décembre 2012</a:t>
            </a:r>
            <a:r>
              <a:rPr lang="fr-FR" sz="1200" kern="1200" dirty="0">
                <a:solidFill>
                  <a:schemeClr val="tx1"/>
                </a:solidFill>
                <a:effectLst/>
                <a:latin typeface="+mn-lt"/>
                <a:ea typeface="+mn-ea"/>
                <a:cs typeface="+mn-cs"/>
              </a:rPr>
              <a:t>, à l’initiative de certains Etats membres comme la France ou l’Allemagne, </a:t>
            </a:r>
            <a:r>
              <a:rPr lang="fr-FR" sz="1200" b="1" kern="1200" dirty="0">
                <a:solidFill>
                  <a:schemeClr val="tx1"/>
                </a:solidFill>
                <a:effectLst/>
                <a:latin typeface="+mn-lt"/>
                <a:ea typeface="+mn-ea"/>
                <a:cs typeface="+mn-cs"/>
              </a:rPr>
              <a:t>la Commission européenne adopte</a:t>
            </a:r>
            <a:r>
              <a:rPr lang="fr-FR" sz="1200" kern="1200" dirty="0">
                <a:solidFill>
                  <a:schemeClr val="tx1"/>
                </a:solidFill>
                <a:effectLst/>
                <a:latin typeface="+mn-lt"/>
                <a:ea typeface="+mn-ea"/>
                <a:cs typeface="+mn-cs"/>
              </a:rPr>
              <a:t> le paquet de mesures « Emploi Jeunes » avec un dispositif emblématique : la </a:t>
            </a:r>
            <a:r>
              <a:rPr lang="fr-FR" sz="1200" u="sng" kern="1200" dirty="0">
                <a:solidFill>
                  <a:schemeClr val="tx1"/>
                </a:solidFill>
                <a:effectLst/>
                <a:latin typeface="+mn-lt"/>
                <a:ea typeface="+mn-ea"/>
                <a:cs typeface="+mn-cs"/>
                <a:hlinkClick r:id="rId3"/>
              </a:rPr>
              <a:t>Garantie européenne pour la Jeunesse</a:t>
            </a:r>
            <a:r>
              <a:rPr lang="fr-FR"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Son ambition ? Proposer aux jeunes européens âgés de 15 à 24 ans une </a:t>
            </a:r>
            <a:r>
              <a:rPr lang="fr-FR" sz="1200" b="1" kern="1200" dirty="0">
                <a:solidFill>
                  <a:schemeClr val="tx1"/>
                </a:solidFill>
                <a:effectLst/>
                <a:latin typeface="+mn-lt"/>
                <a:ea typeface="+mn-ea"/>
                <a:cs typeface="+mn-cs"/>
              </a:rPr>
              <a:t>« offre de qualité portant sur un emploi, un complément de formation, un apprentissage ou un stage dans les quatre mois suivant le début de leur période de chômage ou leur sortie de l’enseignement formel »</a:t>
            </a:r>
            <a:r>
              <a:rPr lang="fr-FR" sz="1200" kern="1200" dirty="0">
                <a:solidFill>
                  <a:schemeClr val="tx1"/>
                </a:solidFill>
                <a:effectLst/>
                <a:latin typeface="+mn-lt"/>
                <a:ea typeface="+mn-ea"/>
                <a:cs typeface="+mn-cs"/>
              </a:rPr>
              <a:t>. Ce principe est accepté par les pays membres en 2013. Chacun s’engage alors, par des actions et avec un financement qui lui sont propres, à lutter contre le chômage des jeunes. Ces offres peuvent constituer en un emploi, un apprentissage, un stage ou une formation continue. </a:t>
            </a:r>
            <a:r>
              <a:rPr lang="fr-FR" sz="1200" b="1" kern="1200" dirty="0">
                <a:solidFill>
                  <a:schemeClr val="tx1"/>
                </a:solidFill>
                <a:effectLst/>
                <a:latin typeface="+mn-lt"/>
                <a:ea typeface="+mn-ea"/>
                <a:cs typeface="+mn-cs"/>
              </a:rPr>
              <a:t>Chaque solution est adaptée aux besoins et à la situation de chacun, ce qui implique pour les structures accompagnantes un rôle renforcé de médiateur entre le jeune bénéficiaire et les solutions qui lui sont proposées.</a:t>
            </a:r>
            <a:endParaRPr lang="fr-FR" sz="1200" kern="1200" dirty="0">
              <a:solidFill>
                <a:schemeClr val="tx1"/>
              </a:solidFill>
              <a:effectLst/>
              <a:latin typeface="+mn-lt"/>
              <a:ea typeface="+mn-ea"/>
              <a:cs typeface="+mn-cs"/>
            </a:endParaRPr>
          </a:p>
          <a:p>
            <a:pPr lvl="0" fontAlgn="base"/>
            <a:endParaRPr lang="fr-F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lvl="0" fontAlgn="base"/>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16</a:t>
            </a:fld>
            <a:endParaRPr lang="fr-FR"/>
          </a:p>
        </p:txBody>
      </p:sp>
    </p:spTree>
    <p:extLst>
      <p:ext uri="{BB962C8B-B14F-4D97-AF65-F5344CB8AC3E}">
        <p14:creationId xmlns:p14="http://schemas.microsoft.com/office/powerpoint/2010/main" val="1100386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fontAlgn="base"/>
            <a:endParaRPr lang="fr-F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lvl="0" fontAlgn="base"/>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FE018-EA12-440D-91C3-1F6E55F98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210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fontAlgn="base"/>
            <a:endParaRPr lang="fr-F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lvl="0" fontAlgn="base"/>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FE018-EA12-440D-91C3-1F6E55F98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209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a:solidFill>
                  <a:schemeClr val="tx1"/>
                </a:solidFill>
                <a:effectLst/>
                <a:latin typeface="+mn-lt"/>
                <a:ea typeface="+mn-ea"/>
                <a:cs typeface="+mn-cs"/>
              </a:rPr>
              <a:t>2013 </a:t>
            </a:r>
            <a:r>
              <a:rPr lang="fr-FR" sz="1200" kern="1200" dirty="0">
                <a:solidFill>
                  <a:schemeClr val="tx1"/>
                </a:solidFill>
                <a:effectLst/>
                <a:latin typeface="+mn-lt"/>
                <a:ea typeface="+mn-ea"/>
                <a:cs typeface="+mn-cs"/>
              </a:rPr>
              <a:t>: L’Union européenne a, par la suite, décidé d’appuyer les Etats membres dans les réponses apportées à la recommandation du Conseil et d’accélérer la mise en place de la « Garantie européenne pour la Jeunesse ».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Ainsi, </a:t>
            </a:r>
            <a:r>
              <a:rPr lang="fr-FR" sz="1200" b="1" kern="1200" dirty="0">
                <a:solidFill>
                  <a:schemeClr val="tx1"/>
                </a:solidFill>
                <a:effectLst/>
                <a:latin typeface="+mn-lt"/>
                <a:ea typeface="+mn-ea"/>
                <a:cs typeface="+mn-cs"/>
              </a:rPr>
              <a:t>en février 2013</a:t>
            </a:r>
            <a:r>
              <a:rPr lang="fr-FR" sz="1200" kern="1200" dirty="0">
                <a:solidFill>
                  <a:schemeClr val="tx1"/>
                </a:solidFill>
                <a:effectLst/>
                <a:latin typeface="+mn-lt"/>
                <a:ea typeface="+mn-ea"/>
                <a:cs typeface="+mn-cs"/>
              </a:rPr>
              <a:t>, elle met en place un instrument financier spécifique : </a:t>
            </a:r>
            <a:r>
              <a:rPr lang="fr-FR" sz="1200" b="1" kern="1200" dirty="0">
                <a:solidFill>
                  <a:schemeClr val="tx1"/>
                </a:solidFill>
                <a:effectLst/>
                <a:latin typeface="+mn-lt"/>
                <a:ea typeface="+mn-ea"/>
                <a:cs typeface="+mn-cs"/>
              </a:rPr>
              <a:t>l’Initiative pour l’emploi des jeunes (IEJ), un fonds spécifique abondé par le Fonds Social Européen.</a:t>
            </a: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2014-2020 : Un financement ciblé de €6.4 milliards pour soutenir l’emploi des jeunes en se concentrant sur les jeunes personnes âgées de moins de 25 ans (ou de moins de 29 ans dans certains Etats membres) qui n’ont pas d’emploi, ne suivent pas de parcours éducatif ou de formation ("NEET") ou qui résident dans des régions de l’Union Européenne particulièrement affectées par ce défi. </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NEET : 15-24 ans sans emploi, ne suivant ni enseignement ni formation ,</a:t>
            </a: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Régions éligibles : </a:t>
            </a:r>
            <a:r>
              <a:rPr lang="fr-FR" sz="1200" kern="1200" dirty="0" err="1">
                <a:solidFill>
                  <a:schemeClr val="tx1"/>
                </a:solidFill>
                <a:effectLst/>
                <a:latin typeface="+mn-lt"/>
                <a:ea typeface="+mn-ea"/>
                <a:cs typeface="+mn-cs"/>
              </a:rPr>
              <a:t>tx</a:t>
            </a:r>
            <a:r>
              <a:rPr lang="fr-FR" sz="1200" kern="1200" dirty="0">
                <a:solidFill>
                  <a:schemeClr val="tx1"/>
                </a:solidFill>
                <a:effectLst/>
                <a:latin typeface="+mn-lt"/>
                <a:ea typeface="+mn-ea"/>
                <a:cs typeface="+mn-cs"/>
              </a:rPr>
              <a:t> chômage supérieur à 25%, </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lvl="0" fontAlgn="base"/>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19</a:t>
            </a:fld>
            <a:endParaRPr lang="fr-FR"/>
          </a:p>
        </p:txBody>
      </p:sp>
    </p:spTree>
    <p:extLst>
      <p:ext uri="{BB962C8B-B14F-4D97-AF65-F5344CB8AC3E}">
        <p14:creationId xmlns:p14="http://schemas.microsoft.com/office/powerpoint/2010/main" val="223904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FR" dirty="0"/>
              <a:t>Mesures à prendre sans délai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FR" dirty="0"/>
              <a:t>mise en œuvre de l'initiative Garantie pour la jeunesse;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FR" dirty="0"/>
              <a:t> investissement dans les jeunes à l'aide du Fonds social européen;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FR" dirty="0"/>
              <a:t> mise en œuvre accélérée de l'initiative pour l'emploi des jeunes;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FR" dirty="0"/>
              <a:t>soutien à la mobilité de la main-d'œuvre à l'intérieur de l'UE avec le concours d'EURES;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FR" dirty="0"/>
              <a:t>adoption de mesures consistant à encourager l'offre de contrats d’apprentissage et de stages de haute qualité et à remédier aux pénuries de qualifications afin de faciliter le passage des études à la vie active;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FR" dirty="0"/>
              <a:t>accélération des réformes devant déboucher sur un véritable marché du travail européen à plus long terme; et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FR" dirty="0"/>
              <a:t>adoption de mesures visant à soutenir la création d'emplois dans l'immédiat, en particulier par les PME, et à encourager l'embauche des jeune</a:t>
            </a:r>
            <a:endParaRPr lang="fr-F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lvl="0" fontAlgn="base"/>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20</a:t>
            </a:fld>
            <a:endParaRPr lang="fr-FR"/>
          </a:p>
        </p:txBody>
      </p:sp>
    </p:spTree>
    <p:extLst>
      <p:ext uri="{BB962C8B-B14F-4D97-AF65-F5344CB8AC3E}">
        <p14:creationId xmlns:p14="http://schemas.microsoft.com/office/powerpoint/2010/main" val="1198774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Ainsi, dans le cadre de la recommandation de la Commission, la France s’est attelée à construire un </a:t>
            </a:r>
            <a:r>
              <a:rPr lang="fr-FR" sz="1200" b="1" kern="1200" dirty="0">
                <a:solidFill>
                  <a:schemeClr val="tx1"/>
                </a:solidFill>
                <a:effectLst/>
                <a:latin typeface="+mn-lt"/>
                <a:ea typeface="+mn-ea"/>
                <a:cs typeface="+mn-cs"/>
              </a:rPr>
              <a:t>plan national de mise en œuvre de la Garantie européenne pour la Jeunesse.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Elle opte alors pour un ciblage assez large, en ne précisant pas de catégorie spécifique parmi les jeunes NEET.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Les investissements sont alors définis autour des différentes étapes du parcours d’un jeune pour un accompagnement optimisé, de son repérage à son insertion professionnelle.</a:t>
            </a:r>
          </a:p>
          <a:p>
            <a:endParaRPr lang="fr-FR" dirty="0"/>
          </a:p>
          <a:p>
            <a:pPr marL="171450" indent="-171450" fontAlgn="base">
              <a:buFont typeface="Arial" panose="020B0604020202020204" pitchFamily="34" charset="0"/>
              <a:buChar char="•"/>
            </a:pPr>
            <a:r>
              <a:rPr lang="fr-FR" sz="1200" kern="1200" dirty="0">
                <a:solidFill>
                  <a:schemeClr val="tx1"/>
                </a:solidFill>
                <a:effectLst/>
                <a:latin typeface="+mn-lt"/>
                <a:ea typeface="+mn-ea"/>
                <a:cs typeface="+mn-cs"/>
              </a:rPr>
              <a:t>Des programmes d’intervention ont été construits, mobilisant des crédits IEJ, véritables leviers d’appui à la stratégie nationale en faveur de l’emploi des NEET.</a:t>
            </a:r>
          </a:p>
          <a:p>
            <a:pPr marL="171450" indent="-171450" fontAlgn="base">
              <a:buFont typeface="Arial" panose="020B0604020202020204" pitchFamily="34" charset="0"/>
              <a:buChar char="•"/>
            </a:pPr>
            <a:r>
              <a:rPr lang="fr-FR" sz="1200" kern="1200" dirty="0">
                <a:solidFill>
                  <a:schemeClr val="tx1"/>
                </a:solidFill>
                <a:effectLst/>
                <a:latin typeface="+mn-lt"/>
                <a:ea typeface="+mn-ea"/>
                <a:cs typeface="+mn-cs"/>
              </a:rPr>
              <a:t> Des actions qui impliquent un travail commun entre de nombreux acteurs : Education nationale, Pôle emploi, missions locales, acteurs de l’insertion sociale…</a:t>
            </a:r>
          </a:p>
          <a:p>
            <a:pPr marL="171450" indent="-171450" fontAlgn="base">
              <a:buFont typeface="Arial" panose="020B0604020202020204" pitchFamily="34" charset="0"/>
              <a:buChar char="•"/>
            </a:pPr>
            <a:r>
              <a:rPr lang="fr-FR" sz="1200" kern="1200" dirty="0">
                <a:solidFill>
                  <a:schemeClr val="tx1"/>
                </a:solidFill>
                <a:effectLst/>
                <a:latin typeface="+mn-lt"/>
                <a:ea typeface="+mn-ea"/>
                <a:cs typeface="+mn-cs"/>
              </a:rPr>
              <a:t>En France, l’objectif de l’Initiative pour l’Emploi des Jeunes est d’amener 365 000 jeunes vers l’emploi. </a:t>
            </a:r>
          </a:p>
          <a:p>
            <a:pPr marL="171450" indent="-171450" fontAlgn="base">
              <a:buFont typeface="Arial" panose="020B0604020202020204" pitchFamily="34" charset="0"/>
              <a:buChar char="•"/>
            </a:pPr>
            <a:r>
              <a:rPr lang="fr-FR" sz="1200" kern="1200" dirty="0">
                <a:solidFill>
                  <a:schemeClr val="tx1"/>
                </a:solidFill>
                <a:effectLst/>
                <a:latin typeface="+mn-lt"/>
                <a:ea typeface="+mn-ea"/>
                <a:cs typeface="+mn-cs"/>
              </a:rPr>
              <a:t>L’IEJ est l’outil financier de l’Union européenne pour accompagner les Etats membres dans la mise en œuvre de leurs plans en faveur de la Garantie européenne pour la Jeunesse. </a:t>
            </a:r>
          </a:p>
          <a:p>
            <a:pPr marL="171450" indent="-171450" fontAlgn="base">
              <a:buFont typeface="Arial" panose="020B0604020202020204" pitchFamily="34" charset="0"/>
              <a:buChar char="•"/>
            </a:pPr>
            <a:r>
              <a:rPr lang="fr-FR" sz="1200" b="1" kern="1200" dirty="0">
                <a:solidFill>
                  <a:schemeClr val="tx1"/>
                </a:solidFill>
                <a:effectLst/>
                <a:latin typeface="+mn-lt"/>
                <a:ea typeface="+mn-ea"/>
                <a:cs typeface="+mn-cs"/>
              </a:rPr>
              <a:t>Avec 310,2 millions d’euros pour la période 2014-2018, la France est le troisième pays bénéficiaire, derrière l’Espagne et l’Italie</a:t>
            </a:r>
            <a:r>
              <a:rPr lang="fr-FR" sz="1200" kern="1200" dirty="0">
                <a:solidFill>
                  <a:schemeClr val="tx1"/>
                </a:solidFill>
                <a:effectLst/>
                <a:latin typeface="+mn-lt"/>
                <a:ea typeface="+mn-ea"/>
                <a:cs typeface="+mn-cs"/>
              </a:rPr>
              <a:t>. Cette somme est doublée grâce au Fonds social européen qui complète le tour de table financier avec 310 millions d’euros supplémentaires.</a:t>
            </a:r>
          </a:p>
          <a:p>
            <a:pPr fontAlgn="base"/>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23</a:t>
            </a:fld>
            <a:endParaRPr lang="fr-FR"/>
          </a:p>
        </p:txBody>
      </p:sp>
    </p:spTree>
    <p:extLst>
      <p:ext uri="{BB962C8B-B14F-4D97-AF65-F5344CB8AC3E}">
        <p14:creationId xmlns:p14="http://schemas.microsoft.com/office/powerpoint/2010/main" val="53354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55700"/>
            <a:ext cx="5486400" cy="3086100"/>
          </a:xfrm>
        </p:spPr>
      </p:sp>
      <p:sp>
        <p:nvSpPr>
          <p:cNvPr id="3" name="Espace réservé des notes 2"/>
          <p:cNvSpPr>
            <a:spLocks noGrp="1"/>
          </p:cNvSpPr>
          <p:nvPr>
            <p:ph type="body" idx="1"/>
          </p:nvPr>
        </p:nvSpPr>
        <p:spPr/>
        <p:txBody>
          <a:bodyPr/>
          <a:lstStyle/>
          <a:p>
            <a:pPr marL="171450" indent="-171450">
              <a:buFontTx/>
              <a:buChar char="-"/>
            </a:pPr>
            <a:r>
              <a:rPr lang="fr-FR" dirty="0"/>
              <a:t>La crise économique et financière de 2008 a largement renforcé des inégalités de fait sur le marché de l’emploi, et notamment celles qui affectent les jeunes. </a:t>
            </a:r>
          </a:p>
          <a:p>
            <a:pPr marL="171450" indent="-171450">
              <a:buFontTx/>
              <a:buChar char="-"/>
            </a:pPr>
            <a:r>
              <a:rPr lang="fr-FR" dirty="0"/>
              <a:t>Huit ans après, le constat reste sévère : en Europe, malgré une reprise relative, les jeunes rencontrent toujours des difficultés à entrer sur le marché de l’emploi et restent les premiers touchés par le chômage. </a:t>
            </a:r>
          </a:p>
          <a:p>
            <a:pPr marL="171450" indent="-171450">
              <a:buFontTx/>
              <a:buChar char="-"/>
            </a:pPr>
            <a:r>
              <a:rPr lang="fr-FR" dirty="0"/>
              <a:t>La Commission européenne et les Etats membres se sont mobilisés :</a:t>
            </a:r>
          </a:p>
          <a:p>
            <a:pPr marL="628650" lvl="1" indent="-171450">
              <a:buFontTx/>
              <a:buChar char="-"/>
            </a:pPr>
            <a:r>
              <a:rPr lang="fr-FR" dirty="0"/>
              <a:t> 2010 avec l’initiative « Jeunesse en mouvement » </a:t>
            </a:r>
          </a:p>
          <a:p>
            <a:pPr marL="628650" lvl="1" indent="-171450">
              <a:buFontTx/>
              <a:buChar char="-"/>
            </a:pPr>
            <a:r>
              <a:rPr lang="fr-FR" dirty="0"/>
              <a:t>2012 :  avant de proposer ensemble en décembre 2012 une initiative ambitieuse : la Garantie européenne pour la Jeunesse. </a:t>
            </a:r>
          </a:p>
          <a:p>
            <a:pPr marL="628650" lvl="1" indent="-171450">
              <a:buFontTx/>
              <a:buChar char="-"/>
            </a:pPr>
            <a:r>
              <a:rPr lang="fr-FR" dirty="0"/>
              <a:t>2013 : Celle-ci s’est notamment concrétisée dans un programme de soutien dédié, l’Initiative pour l’emploi des jeunes (IEJ). Une opportunité pour chaque État membre de prendre le problème de l’emploi des jeunes à bras le corps, en déployant un plan d’actions adapté à ses spécificités et ses contraintes.</a:t>
            </a:r>
          </a:p>
          <a:p>
            <a:r>
              <a:rPr lang="fr-FR" u="sng" dirty="0">
                <a:hlinkClick r:id="rId3"/>
              </a:rPr>
              <a:t>http://www.fse.gouv.fr/dossiers-thematiques/europe-et-emploi-faire-le-pari-des-jeunes-adultes-cest-possible</a:t>
            </a:r>
            <a:endParaRPr lang="fr-FR" dirty="0"/>
          </a:p>
          <a:p>
            <a:r>
              <a:rPr lang="fr-FR" dirty="0"/>
              <a:t> </a:t>
            </a:r>
          </a:p>
          <a:p>
            <a:r>
              <a:rPr lang="fr-FR" dirty="0"/>
              <a:t>accueil : 15 min .12h00-12h15</a:t>
            </a:r>
          </a:p>
          <a:p>
            <a:r>
              <a:rPr lang="fr-FR" dirty="0"/>
              <a:t>durée intervention IC : : 45 min- 12h15-13h00</a:t>
            </a:r>
          </a:p>
          <a:p>
            <a:r>
              <a:rPr lang="fr-FR" dirty="0"/>
              <a:t>questions réponse , échanges : 30 min- 13h00-13h30</a:t>
            </a:r>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2</a:t>
            </a:fld>
            <a:endParaRPr lang="fr-FR"/>
          </a:p>
        </p:txBody>
      </p:sp>
    </p:spTree>
    <p:extLst>
      <p:ext uri="{BB962C8B-B14F-4D97-AF65-F5344CB8AC3E}">
        <p14:creationId xmlns:p14="http://schemas.microsoft.com/office/powerpoint/2010/main" val="4162473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200" kern="1200" dirty="0">
                <a:solidFill>
                  <a:schemeClr val="tx1"/>
                </a:solidFill>
                <a:effectLst/>
                <a:latin typeface="+mn-lt"/>
                <a:ea typeface="+mn-ea"/>
                <a:cs typeface="+mn-cs"/>
              </a:rPr>
              <a:t>L’IEJ répond aux 3 objectifs du Plan national français pour la « Garantie pour la Jeunesse » :</a:t>
            </a:r>
          </a:p>
          <a:p>
            <a:pPr lvl="0" fontAlgn="base"/>
            <a:r>
              <a:rPr lang="fr-FR" sz="1200" b="1" kern="1200" dirty="0">
                <a:solidFill>
                  <a:schemeClr val="tx1"/>
                </a:solidFill>
                <a:effectLst/>
                <a:latin typeface="+mn-lt"/>
                <a:ea typeface="+mn-ea"/>
                <a:cs typeface="+mn-cs"/>
              </a:rPr>
              <a:t>le repérage des jeunes NEET</a:t>
            </a:r>
            <a:r>
              <a:rPr lang="fr-FR" sz="1200" kern="1200" dirty="0">
                <a:solidFill>
                  <a:schemeClr val="tx1"/>
                </a:solidFill>
                <a:effectLst/>
                <a:latin typeface="+mn-lt"/>
                <a:ea typeface="+mn-ea"/>
                <a:cs typeface="+mn-cs"/>
              </a:rPr>
              <a:t>, via le soutien des dispositifs existants (plateformes de suivi des décrocheurs de l’éducation nationale, service militaire adapté Outre-Mer...) et en s’appuyant sur le service public de l’emploi (notamment Pôle Emploi et les missions locales) et tous ses partenaires</a:t>
            </a:r>
          </a:p>
          <a:p>
            <a:pPr lvl="0" fontAlgn="base"/>
            <a:r>
              <a:rPr lang="fr-FR" sz="1200" b="1" kern="1200" dirty="0">
                <a:solidFill>
                  <a:schemeClr val="tx1"/>
                </a:solidFill>
                <a:effectLst/>
                <a:latin typeface="+mn-lt"/>
                <a:ea typeface="+mn-ea"/>
                <a:cs typeface="+mn-cs"/>
              </a:rPr>
              <a:t>l’accompagnement suivi et personnalisé </a:t>
            </a:r>
            <a:r>
              <a:rPr lang="fr-FR" sz="1200" kern="1200" dirty="0">
                <a:solidFill>
                  <a:schemeClr val="tx1"/>
                </a:solidFill>
                <a:effectLst/>
                <a:latin typeface="+mn-lt"/>
                <a:ea typeface="+mn-ea"/>
                <a:cs typeface="+mn-cs"/>
              </a:rPr>
              <a:t>qui a pour but de faire un bilan de compétences et de fournir l’appui nécessaire à la recherche d’une solution d’emploi, de stage ou de formation, tel que prévue par la Garantie pour la jeunesse</a:t>
            </a:r>
          </a:p>
          <a:p>
            <a:pPr lvl="0" fontAlgn="base"/>
            <a:r>
              <a:rPr lang="fr-FR" sz="1200" b="1" kern="1200" dirty="0">
                <a:solidFill>
                  <a:schemeClr val="tx1"/>
                </a:solidFill>
                <a:effectLst/>
                <a:latin typeface="+mn-lt"/>
                <a:ea typeface="+mn-ea"/>
                <a:cs typeface="+mn-cs"/>
              </a:rPr>
              <a:t>la facilitation de l’insertion professionnelle </a:t>
            </a:r>
            <a:r>
              <a:rPr lang="fr-FR" sz="1200" kern="1200" dirty="0">
                <a:solidFill>
                  <a:schemeClr val="tx1"/>
                </a:solidFill>
                <a:effectLst/>
                <a:latin typeface="+mn-lt"/>
                <a:ea typeface="+mn-ea"/>
                <a:cs typeface="+mn-cs"/>
              </a:rPr>
              <a:t>qui regroupe la formation qualifiante (contrat d’apprentissage, service militaire adapté dans les DOM…) et la mise en situation professionnelle (emplois d’avenir, mobilité géographique des apprentis…)</a:t>
            </a:r>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24</a:t>
            </a:fld>
            <a:endParaRPr lang="fr-FR"/>
          </a:p>
        </p:txBody>
      </p:sp>
    </p:spTree>
    <p:extLst>
      <p:ext uri="{BB962C8B-B14F-4D97-AF65-F5344CB8AC3E}">
        <p14:creationId xmlns:p14="http://schemas.microsoft.com/office/powerpoint/2010/main" val="1539394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200" kern="1200" dirty="0">
                <a:solidFill>
                  <a:schemeClr val="tx1"/>
                </a:solidFill>
                <a:effectLst/>
                <a:latin typeface="+mn-lt"/>
                <a:ea typeface="+mn-ea"/>
                <a:cs typeface="+mn-cs"/>
              </a:rPr>
              <a:t>A la lumière de ces objectifs, les fonds disponibles au titre de l’Initiative pour l’emploi des jeunes ont donc été répartis entre :</a:t>
            </a:r>
            <a:endParaRPr lang="fr-FR" sz="1100" kern="1200" dirty="0">
              <a:solidFill>
                <a:schemeClr val="tx1"/>
              </a:solidFill>
              <a:effectLst/>
              <a:latin typeface="+mn-lt"/>
              <a:ea typeface="+mn-ea"/>
              <a:cs typeface="+mn-cs"/>
            </a:endParaRPr>
          </a:p>
          <a:p>
            <a:pPr lvl="0" fontAlgn="base"/>
            <a:r>
              <a:rPr lang="fr-FR" sz="1200" kern="1200" dirty="0">
                <a:solidFill>
                  <a:schemeClr val="tx1"/>
                </a:solidFill>
                <a:effectLst/>
                <a:latin typeface="+mn-lt"/>
                <a:ea typeface="+mn-ea"/>
                <a:cs typeface="+mn-cs"/>
              </a:rPr>
              <a:t>1 </a:t>
            </a:r>
            <a:r>
              <a:rPr lang="fr-FR" sz="1200" b="1" kern="1200" dirty="0">
                <a:solidFill>
                  <a:schemeClr val="tx1"/>
                </a:solidFill>
                <a:effectLst/>
                <a:latin typeface="+mn-lt"/>
                <a:ea typeface="+mn-ea"/>
                <a:cs typeface="+mn-cs"/>
              </a:rPr>
              <a:t>Programme Opérationnel national IEJ</a:t>
            </a:r>
            <a:r>
              <a:rPr lang="fr-FR" sz="1200" kern="1200" dirty="0">
                <a:solidFill>
                  <a:schemeClr val="tx1"/>
                </a:solidFill>
                <a:effectLst/>
                <a:latin typeface="+mn-lt"/>
                <a:ea typeface="+mn-ea"/>
                <a:cs typeface="+mn-cs"/>
              </a:rPr>
              <a:t>, géré par la Direction générale à l’emploi et à la formation professionnelle (DGEFP), avec :</a:t>
            </a:r>
            <a:endParaRPr lang="fr-FR" sz="1050" kern="1200" dirty="0">
              <a:solidFill>
                <a:schemeClr val="tx1"/>
              </a:solidFill>
              <a:effectLst/>
              <a:latin typeface="+mn-lt"/>
              <a:ea typeface="+mn-ea"/>
              <a:cs typeface="+mn-cs"/>
            </a:endParaRPr>
          </a:p>
          <a:p>
            <a:pPr lvl="1" fontAlgn="base"/>
            <a:r>
              <a:rPr lang="fr-FR" sz="1200" kern="1200" dirty="0">
                <a:solidFill>
                  <a:schemeClr val="tx1"/>
                </a:solidFill>
                <a:effectLst/>
                <a:latin typeface="+mn-lt"/>
                <a:ea typeface="+mn-ea"/>
                <a:cs typeface="+mn-cs"/>
              </a:rPr>
              <a:t>un volet central visant à financer de grands dispositifs nationaux</a:t>
            </a:r>
            <a:endParaRPr lang="fr-FR" sz="1050" kern="1200" dirty="0">
              <a:solidFill>
                <a:schemeClr val="tx1"/>
              </a:solidFill>
              <a:effectLst/>
              <a:latin typeface="+mn-lt"/>
              <a:ea typeface="+mn-ea"/>
              <a:cs typeface="+mn-cs"/>
            </a:endParaRPr>
          </a:p>
          <a:p>
            <a:pPr lvl="1" fontAlgn="base"/>
            <a:r>
              <a:rPr lang="fr-FR" sz="1200" kern="1200" dirty="0">
                <a:solidFill>
                  <a:schemeClr val="tx1"/>
                </a:solidFill>
                <a:effectLst/>
                <a:latin typeface="+mn-lt"/>
                <a:ea typeface="+mn-ea"/>
                <a:cs typeface="+mn-cs"/>
              </a:rPr>
              <a:t>un volet déconcentré mis en œuvre par les Directions régionales des entreprises, de la concurrence, de la consommation, du travail et de l’emploi (Direccte)</a:t>
            </a:r>
            <a:endParaRPr lang="fr-FR" sz="1050" kern="1200" dirty="0">
              <a:solidFill>
                <a:schemeClr val="tx1"/>
              </a:solidFill>
              <a:effectLst/>
              <a:latin typeface="+mn-lt"/>
              <a:ea typeface="+mn-ea"/>
              <a:cs typeface="+mn-cs"/>
            </a:endParaRPr>
          </a:p>
          <a:p>
            <a:pPr lvl="0" fontAlgn="base"/>
            <a:r>
              <a:rPr lang="fr-FR" sz="1200" b="1" kern="1200" dirty="0">
                <a:solidFill>
                  <a:schemeClr val="tx1"/>
                </a:solidFill>
                <a:effectLst/>
                <a:latin typeface="+mn-lt"/>
                <a:ea typeface="+mn-ea"/>
                <a:cs typeface="+mn-cs"/>
              </a:rPr>
              <a:t>12 Programmes opérationnels régionaux</a:t>
            </a:r>
            <a:r>
              <a:rPr lang="fr-FR" sz="1200" kern="1200" dirty="0">
                <a:solidFill>
                  <a:schemeClr val="tx1"/>
                </a:solidFill>
                <a:effectLst/>
                <a:latin typeface="+mn-lt"/>
                <a:ea typeface="+mn-ea"/>
                <a:cs typeface="+mn-cs"/>
              </a:rPr>
              <a:t> gérés par les Conseils régionaux des territoires éligibles à l’IEJ</a:t>
            </a:r>
            <a:endParaRPr lang="fr-FR" sz="1050" kern="1200" dirty="0">
              <a:solidFill>
                <a:schemeClr val="tx1"/>
              </a:solidFill>
              <a:effectLst/>
              <a:latin typeface="+mn-lt"/>
              <a:ea typeface="+mn-ea"/>
              <a:cs typeface="+mn-cs"/>
            </a:endParaRPr>
          </a:p>
          <a:p>
            <a:pPr fontAlgn="base"/>
            <a:r>
              <a:rPr lang="fr-FR" sz="1200" kern="1200" dirty="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a:p>
            <a:pPr fontAlgn="base"/>
            <a:r>
              <a:rPr lang="fr-FR" sz="1200" b="1" kern="1200" dirty="0">
                <a:solidFill>
                  <a:schemeClr val="tx1"/>
                </a:solidFill>
                <a:effectLst/>
                <a:latin typeface="+mn-lt"/>
                <a:ea typeface="+mn-ea"/>
                <a:cs typeface="+mn-cs"/>
              </a:rPr>
              <a:t>Les territoires éligibles (13 régions et 3 départements) : Aquitaine, Auvergne, Centre, Champagne-Ardenne, Haute-Normandie, Languedoc-Roussillon, Nord-Pas-de-Calais, Picardie, Guadeloupe, Martinique, Guyane, Réunion, Mayotte, Bouches-du-Rhône, Haute-Garonne et Seine-Saint-Denis.</a:t>
            </a:r>
            <a:endParaRPr lang="fr-FR" sz="1100" b="1" kern="1200" dirty="0">
              <a:solidFill>
                <a:schemeClr val="tx1"/>
              </a:solidFill>
              <a:effectLst/>
              <a:latin typeface="+mn-lt"/>
              <a:ea typeface="+mn-ea"/>
              <a:cs typeface="+mn-cs"/>
            </a:endParaRPr>
          </a:p>
          <a:p>
            <a:pPr fontAlgn="base"/>
            <a:r>
              <a:rPr lang="fr-FR" sz="1200" kern="1200" dirty="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a:p>
            <a:pPr fontAlgn="base"/>
            <a:r>
              <a:rPr lang="fr-FR" sz="1200" kern="1200" dirty="0">
                <a:solidFill>
                  <a:schemeClr val="tx1"/>
                </a:solidFill>
                <a:effectLst/>
                <a:latin typeface="+mn-lt"/>
                <a:ea typeface="+mn-ea"/>
                <a:cs typeface="+mn-cs"/>
              </a:rPr>
              <a:t>Quels sont leurs champs d’actions ? Le PO national couvre principalement les initiatives liées à la promotion de l’emploi, au soutien à la mobilité et à la promotion de l’inclusion sociale et la lutte contre la pauvreté. De leurs côtés, les PO régionaux ont davantage vocation à porter les dépenses liées à l’éducation, les compétences et la formation tout au long de la vie. </a:t>
            </a:r>
            <a:endParaRPr lang="fr-FR" sz="1100" kern="1200" dirty="0">
              <a:solidFill>
                <a:schemeClr val="tx1"/>
              </a:solidFill>
              <a:effectLst/>
              <a:latin typeface="+mn-lt"/>
              <a:ea typeface="+mn-ea"/>
              <a:cs typeface="+mn-cs"/>
            </a:endParaRPr>
          </a:p>
          <a:p>
            <a:pPr fontAlgn="base"/>
            <a:r>
              <a:rPr lang="fr-FR" sz="1200" kern="1200" dirty="0">
                <a:solidFill>
                  <a:schemeClr val="tx1"/>
                </a:solidFill>
                <a:effectLst/>
                <a:latin typeface="+mn-lt"/>
                <a:ea typeface="+mn-ea"/>
                <a:cs typeface="+mn-cs"/>
              </a:rPr>
              <a:t> </a:t>
            </a:r>
            <a:endParaRPr lang="fr-FR" sz="1100" kern="1200" dirty="0">
              <a:solidFill>
                <a:schemeClr val="tx1"/>
              </a:solidFill>
              <a:effectLst/>
              <a:latin typeface="+mn-lt"/>
              <a:ea typeface="+mn-ea"/>
              <a:cs typeface="+mn-cs"/>
            </a:endParaRPr>
          </a:p>
          <a:p>
            <a:pPr fontAlgn="base"/>
            <a:r>
              <a:rPr lang="fr-FR" sz="1200" b="1" kern="1200" dirty="0">
                <a:solidFill>
                  <a:schemeClr val="tx1"/>
                </a:solidFill>
                <a:effectLst/>
                <a:latin typeface="+mn-lt"/>
                <a:ea typeface="+mn-ea"/>
                <a:cs typeface="+mn-cs"/>
              </a:rPr>
              <a:t>A noter :</a:t>
            </a:r>
            <a:r>
              <a:rPr lang="fr-FR" sz="1200" kern="1200" dirty="0">
                <a:solidFill>
                  <a:schemeClr val="tx1"/>
                </a:solidFill>
                <a:effectLst/>
                <a:latin typeface="+mn-lt"/>
                <a:ea typeface="+mn-ea"/>
                <a:cs typeface="+mn-cs"/>
              </a:rPr>
              <a:t> la France est allée très vite dans la définition de son plan d’actions. Le PO national IEJ a en effet été le premier de l’UE à être validé par la Commission européenne en juin 2014. Les PO régionaux ont été validés en décembre de la même année.</a:t>
            </a:r>
            <a:endParaRPr lang="fr-FR" sz="11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25</a:t>
            </a:fld>
            <a:endParaRPr lang="fr-FR"/>
          </a:p>
        </p:txBody>
      </p:sp>
    </p:spTree>
    <p:extLst>
      <p:ext uri="{BB962C8B-B14F-4D97-AF65-F5344CB8AC3E}">
        <p14:creationId xmlns:p14="http://schemas.microsoft.com/office/powerpoint/2010/main" val="1591920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200" b="1" kern="1200" dirty="0">
                <a:solidFill>
                  <a:schemeClr val="tx1"/>
                </a:solidFill>
                <a:effectLst/>
                <a:latin typeface="+mn-lt"/>
                <a:ea typeface="+mn-ea"/>
                <a:cs typeface="+mn-cs"/>
              </a:rPr>
              <a:t>Des sorties positives pour les jeunes NEET dans un cas sur deux</a:t>
            </a:r>
            <a:endParaRPr lang="fr-FR" sz="12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fr-FR" sz="1200" kern="1200" dirty="0">
                <a:solidFill>
                  <a:schemeClr val="tx1"/>
                </a:solidFill>
                <a:effectLst/>
                <a:latin typeface="+mn-lt"/>
                <a:ea typeface="+mn-ea"/>
                <a:cs typeface="+mn-cs"/>
              </a:rPr>
              <a:t>Pour l’Initiative pour l’Emploi des Jeunes, parmi les 750 opérations financées, on trouve des parcours individualisés et personnalisés vers l’emploi. Beaucoup d’entre elles sont positives, avec un partenariat étroit entre l’Etat et les conseils régionaux ainsi que des actions innovantes d’associations ou de centres d’action sociale, pour aller chercher des jeunes peu connus du service public de l’emploi. </a:t>
            </a:r>
          </a:p>
          <a:p>
            <a:pPr marL="171450" indent="-171450" fontAlgn="base">
              <a:buFont typeface="Arial" panose="020B0604020202020204" pitchFamily="34" charset="0"/>
              <a:buChar char="•"/>
            </a:pPr>
            <a:r>
              <a:rPr lang="fr-FR" sz="1200" kern="1200" dirty="0">
                <a:solidFill>
                  <a:schemeClr val="tx1"/>
                </a:solidFill>
                <a:effectLst/>
                <a:latin typeface="+mn-lt"/>
                <a:ea typeface="+mn-ea"/>
                <a:cs typeface="+mn-cs"/>
              </a:rPr>
              <a:t>Fin 2016, ce sont déjà 215 000 jeunes qui ont bénéficié des projets européens, dont 55 % sont sortis des opérations avec un emploi (33 %) ou une formation (14 %) à la clé. Autre fait remarquable, on note une trajectoire d’insertion durable puisque </a:t>
            </a:r>
            <a:r>
              <a:rPr lang="fr-FR" sz="1200" b="1" kern="1200" dirty="0">
                <a:solidFill>
                  <a:schemeClr val="tx1"/>
                </a:solidFill>
                <a:effectLst/>
                <a:latin typeface="+mn-lt"/>
                <a:ea typeface="+mn-ea"/>
                <a:cs typeface="+mn-cs"/>
              </a:rPr>
              <a:t>le taux d’emploi atteint 50 %, 6 mois après la sortie des opérations (sur le programme national IEJ).</a:t>
            </a:r>
            <a:r>
              <a:rPr lang="fr-FR" sz="1200" kern="1200" dirty="0">
                <a:solidFill>
                  <a:schemeClr val="tx1"/>
                </a:solidFill>
                <a:effectLst/>
                <a:latin typeface="+mn-lt"/>
                <a:ea typeface="+mn-ea"/>
                <a:cs typeface="+mn-cs"/>
              </a:rPr>
              <a:t> Dans 80 % des cas, l’emploi occupé à 6 mois est un emploi de qualité (temps complet, CDI ou CDD + 6 mois, rémunération supérieure au SMIC, qualification du poste correspondant aux qualifications de la personne).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Des initiatives vont continuer à se déployer pour atteindre les 365 000 jeunes ayant bénéficié d’une action à fin 2018, dont 300 000 au titre du programme national.</a:t>
            </a:r>
          </a:p>
          <a:p>
            <a:pPr fontAlgn="base"/>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26</a:t>
            </a:fld>
            <a:endParaRPr lang="fr-FR"/>
          </a:p>
        </p:txBody>
      </p:sp>
    </p:spTree>
    <p:extLst>
      <p:ext uri="{BB962C8B-B14F-4D97-AF65-F5344CB8AC3E}">
        <p14:creationId xmlns:p14="http://schemas.microsoft.com/office/powerpoint/2010/main" val="76787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FE018-EA12-440D-91C3-1F6E55F98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117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FE018-EA12-440D-91C3-1F6E55F98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483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FE018-EA12-440D-91C3-1F6E55F98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407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FE018-EA12-440D-91C3-1F6E55F98D2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82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le 9 mai, la Journée de l’Europe :  célèbre la paix et l'unité en Europe. </a:t>
            </a:r>
          </a:p>
          <a:p>
            <a:pPr marL="171450" indent="-171450">
              <a:buFontTx/>
              <a:buChar char="-"/>
            </a:pPr>
            <a:r>
              <a:rPr lang="fr-FR" dirty="0"/>
              <a:t>la date anniversaire de la «</a:t>
            </a:r>
            <a:r>
              <a:rPr lang="fr-FR" u="sng" dirty="0">
                <a:hlinkClick r:id="rId3"/>
              </a:rPr>
              <a:t>déclaration Schuman</a:t>
            </a:r>
            <a:r>
              <a:rPr lang="fr-FR" dirty="0"/>
              <a:t>».  en 1950, Robert Schuman, alors ministre français des affaires étrangères, propose dans un discours historique prononcé à Paris une nouvelle forme de coopération politique pour l'Europe, qui rendrait impensable toute guerre entre les nations du continent.</a:t>
            </a:r>
          </a:p>
          <a:p>
            <a:r>
              <a:rPr lang="fr-FR" dirty="0"/>
              <a:t>- Son ambition était de créer une institution européenne qui rassemblerait et gérerait la production de charbon et d’acier. </a:t>
            </a:r>
          </a:p>
          <a:p>
            <a:endParaRPr lang="fr-FR" dirty="0"/>
          </a:p>
          <a:p>
            <a:pPr marL="171450" indent="-171450">
              <a:buFontTx/>
              <a:buChar char="-"/>
            </a:pPr>
            <a:r>
              <a:rPr lang="fr-FR" dirty="0"/>
              <a:t>Un traité établissant un tel organisme est signé moins d’un an plus tard. </a:t>
            </a:r>
          </a:p>
          <a:p>
            <a:pPr marL="171450" indent="-171450">
              <a:buFontTx/>
              <a:buChar char="-"/>
            </a:pPr>
            <a:r>
              <a:rPr lang="fr-FR" dirty="0"/>
              <a:t>La proposition de Robert Schuman est considérée comme l'acte de naissance de ce qui est aujourd'hui l'Union européenne.</a:t>
            </a:r>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3</a:t>
            </a:fld>
            <a:endParaRPr lang="fr-FR"/>
          </a:p>
        </p:txBody>
      </p:sp>
    </p:spTree>
    <p:extLst>
      <p:ext uri="{BB962C8B-B14F-4D97-AF65-F5344CB8AC3E}">
        <p14:creationId xmlns:p14="http://schemas.microsoft.com/office/powerpoint/2010/main" val="164768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4</a:t>
            </a:fld>
            <a:endParaRPr lang="fr-FR"/>
          </a:p>
        </p:txBody>
      </p:sp>
    </p:spTree>
    <p:extLst>
      <p:ext uri="{BB962C8B-B14F-4D97-AF65-F5344CB8AC3E}">
        <p14:creationId xmlns:p14="http://schemas.microsoft.com/office/powerpoint/2010/main" val="276788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5</a:t>
            </a:fld>
            <a:endParaRPr lang="fr-FR"/>
          </a:p>
        </p:txBody>
      </p:sp>
    </p:spTree>
    <p:extLst>
      <p:ext uri="{BB962C8B-B14F-4D97-AF65-F5344CB8AC3E}">
        <p14:creationId xmlns:p14="http://schemas.microsoft.com/office/powerpoint/2010/main" val="174059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75" y="1216025"/>
            <a:ext cx="5486400" cy="3086100"/>
          </a:xfrm>
        </p:spPr>
      </p:sp>
      <p:sp>
        <p:nvSpPr>
          <p:cNvPr id="3" name="Espace réservé des notes 2"/>
          <p:cNvSpPr>
            <a:spLocks noGrp="1"/>
          </p:cNvSpPr>
          <p:nvPr>
            <p:ph type="body" idx="1"/>
          </p:nvPr>
        </p:nvSpPr>
        <p:spPr/>
        <p:txBody>
          <a:bodyPr/>
          <a:lstStyle/>
          <a:p>
            <a:pPr marL="171450" lvl="0" indent="-171450" fontAlgn="base">
              <a:buFont typeface="Arial" panose="020B0604020202020204" pitchFamily="34" charset="0"/>
              <a:buChar char="•"/>
            </a:pPr>
            <a:r>
              <a:rPr lang="fr-FR" sz="1200" kern="1200" dirty="0">
                <a:solidFill>
                  <a:schemeClr val="tx1"/>
                </a:solidFill>
                <a:effectLst/>
                <a:latin typeface="+mn-lt"/>
                <a:ea typeface="+mn-ea"/>
                <a:cs typeface="+mn-cs"/>
              </a:rPr>
              <a:t>25,8 % : Le taux de chômage des jeunes Français de 15 à 24 ans en octobre 2016</a:t>
            </a:r>
            <a:r>
              <a:rPr lang="fr-FR" sz="1200" kern="1200" baseline="30000" dirty="0">
                <a:solidFill>
                  <a:schemeClr val="tx1"/>
                </a:solidFill>
                <a:effectLst/>
                <a:latin typeface="+mn-lt"/>
                <a:ea typeface="+mn-ea"/>
                <a:cs typeface="+mn-cs"/>
              </a:rPr>
              <a:t>1,</a:t>
            </a:r>
            <a:r>
              <a:rPr lang="fr-FR" sz="1200" kern="1200" dirty="0">
                <a:solidFill>
                  <a:schemeClr val="tx1"/>
                </a:solidFill>
                <a:effectLst/>
                <a:latin typeface="+mn-lt"/>
                <a:ea typeface="+mn-ea"/>
                <a:cs typeface="+mn-cs"/>
              </a:rPr>
              <a:t>, </a:t>
            </a:r>
          </a:p>
          <a:p>
            <a:pPr marL="171450" lvl="0" indent="-171450" fontAlgn="base">
              <a:buFont typeface="Arial" panose="020B0604020202020204" pitchFamily="34" charset="0"/>
              <a:buChar char="•"/>
            </a:pPr>
            <a:r>
              <a:rPr lang="fr-FR" sz="1200" kern="1200" dirty="0">
                <a:solidFill>
                  <a:schemeClr val="tx1"/>
                </a:solidFill>
                <a:effectLst/>
                <a:latin typeface="+mn-lt"/>
                <a:ea typeface="+mn-ea"/>
                <a:cs typeface="+mn-cs"/>
              </a:rPr>
              <a:t>Remarque : nbre de jeunes chômeurs, en </a:t>
            </a:r>
            <a:r>
              <a:rPr lang="fr-FR" sz="1200" kern="1200" dirty="0" err="1">
                <a:solidFill>
                  <a:schemeClr val="tx1"/>
                </a:solidFill>
                <a:effectLst/>
                <a:latin typeface="+mn-lt"/>
                <a:ea typeface="+mn-ea"/>
                <a:cs typeface="+mn-cs"/>
              </a:rPr>
              <a:t>oct</a:t>
            </a:r>
            <a:r>
              <a:rPr lang="fr-FR" sz="1200" kern="1200" dirty="0">
                <a:solidFill>
                  <a:schemeClr val="tx1"/>
                </a:solidFill>
                <a:effectLst/>
                <a:latin typeface="+mn-lt"/>
                <a:ea typeface="+mn-ea"/>
                <a:cs typeface="+mn-cs"/>
              </a:rPr>
              <a:t> 2015,  en baisse de 9,5% sur un 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Jeune =15-24 ans</a:t>
            </a:r>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6</a:t>
            </a:fld>
            <a:endParaRPr lang="fr-FR"/>
          </a:p>
        </p:txBody>
      </p:sp>
    </p:spTree>
    <p:extLst>
      <p:ext uri="{BB962C8B-B14F-4D97-AF65-F5344CB8AC3E}">
        <p14:creationId xmlns:p14="http://schemas.microsoft.com/office/powerpoint/2010/main" val="235902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jeunes (15-24 ans, hors étudiants) les plus touchés par le chômage sont aussi </a:t>
            </a:r>
            <a:r>
              <a:rPr lang="fr-FR" sz="1200" b="1" kern="1200" dirty="0">
                <a:solidFill>
                  <a:schemeClr val="tx1"/>
                </a:solidFill>
                <a:effectLst/>
                <a:latin typeface="+mn-lt"/>
                <a:ea typeface="+mn-ea"/>
                <a:cs typeface="+mn-cs"/>
              </a:rPr>
              <a:t>les moins qualifiés</a:t>
            </a:r>
            <a:r>
              <a:rPr lang="fr-FR"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Ils sont en effet nombreux à sortir de l’enseignement secondaire sans diplôme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Difficile alors de reprendre des études, de prétendre à une qualification professionnelle ou de trouver un emploi.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 France n’est pas épargnée ! Le taux de chômage des jeunes non-diplômés est en effet presque 3 fois plus élevé que celui des jeunes possédant un diplôme supérieur à bac+2 (17 % vs 6 %)</a:t>
            </a:r>
            <a:r>
              <a:rPr lang="fr-FR" sz="1200" b="1" kern="1200" baseline="30000" dirty="0">
                <a:solidFill>
                  <a:schemeClr val="tx1"/>
                </a:solidFill>
                <a:effectLst/>
                <a:latin typeface="+mn-lt"/>
                <a:ea typeface="+mn-ea"/>
                <a:cs typeface="+mn-cs"/>
              </a:rPr>
              <a:t>2</a:t>
            </a:r>
            <a:r>
              <a:rPr lang="fr-FR"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Autre catégorie particulièrement affectée : les jeunes femmes. Ainsi, dans certains pays de l’Union européenne comme l’Irlande, le Royaume-Uni ou la France, les </a:t>
            </a:r>
            <a:r>
              <a:rPr lang="fr-FR" sz="1200" b="1" kern="1200" dirty="0">
                <a:solidFill>
                  <a:schemeClr val="tx1"/>
                </a:solidFill>
                <a:effectLst/>
                <a:latin typeface="+mn-lt"/>
                <a:ea typeface="+mn-ea"/>
                <a:cs typeface="+mn-cs"/>
              </a:rPr>
              <a:t>jeunes femmes</a:t>
            </a:r>
            <a:r>
              <a:rPr lang="fr-FR" sz="1200" kern="1200" dirty="0">
                <a:solidFill>
                  <a:schemeClr val="tx1"/>
                </a:solidFill>
                <a:effectLst/>
                <a:latin typeface="+mn-lt"/>
                <a:ea typeface="+mn-ea"/>
                <a:cs typeface="+mn-cs"/>
              </a:rPr>
              <a:t> sont plus souvent déscolarisées précocement et mettent davantage de temps à trouver un premier emploi durable.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Enfin, les </a:t>
            </a:r>
            <a:r>
              <a:rPr lang="fr-FR" sz="1200" b="1" kern="1200" dirty="0">
                <a:solidFill>
                  <a:schemeClr val="tx1"/>
                </a:solidFill>
                <a:effectLst/>
                <a:latin typeface="+mn-lt"/>
                <a:ea typeface="+mn-ea"/>
                <a:cs typeface="+mn-cs"/>
              </a:rPr>
              <a:t>jeunes immigrés ou nés de parents immigrés</a:t>
            </a:r>
            <a:r>
              <a:rPr lang="fr-FR" sz="1200" kern="1200" dirty="0">
                <a:solidFill>
                  <a:schemeClr val="tx1"/>
                </a:solidFill>
                <a:effectLst/>
                <a:latin typeface="+mn-lt"/>
                <a:ea typeface="+mn-ea"/>
                <a:cs typeface="+mn-cs"/>
              </a:rPr>
              <a:t> ont globalement un niveau d’études moins élevé : près </a:t>
            </a:r>
            <a:r>
              <a:rPr lang="fr-FR" sz="1200" b="1" kern="1200" dirty="0">
                <a:solidFill>
                  <a:schemeClr val="tx1"/>
                </a:solidFill>
                <a:effectLst/>
                <a:latin typeface="+mn-lt"/>
                <a:ea typeface="+mn-ea"/>
                <a:cs typeface="+mn-cs"/>
              </a:rPr>
              <a:t>d’un quart sont sans diplôme à la fin de leur scolarité </a:t>
            </a:r>
            <a:r>
              <a:rPr lang="fr-FR" sz="1200" kern="1200" dirty="0">
                <a:solidFill>
                  <a:schemeClr val="tx1"/>
                </a:solidFill>
                <a:effectLst/>
                <a:latin typeface="+mn-lt"/>
                <a:ea typeface="+mn-ea"/>
                <a:cs typeface="+mn-cs"/>
              </a:rPr>
              <a:t>(contre 13 % pour les jeunes descendants d’immigrés et 7 % pour les jeunes non issus de l’immigration). </a:t>
            </a:r>
            <a:r>
              <a:rPr lang="fr-FR" sz="1200" b="1" kern="1200" dirty="0">
                <a:solidFill>
                  <a:schemeClr val="tx1"/>
                </a:solidFill>
                <a:effectLst/>
                <a:latin typeface="+mn-lt"/>
                <a:ea typeface="+mn-ea"/>
                <a:cs typeface="+mn-cs"/>
              </a:rPr>
              <a:t>Les discriminations à l’embauche </a:t>
            </a:r>
            <a:r>
              <a:rPr lang="fr-FR" sz="1200" kern="1200" dirty="0">
                <a:solidFill>
                  <a:schemeClr val="tx1"/>
                </a:solidFill>
                <a:effectLst/>
                <a:latin typeface="+mn-lt"/>
                <a:ea typeface="+mn-ea"/>
                <a:cs typeface="+mn-cs"/>
              </a:rPr>
              <a:t>accentuent cette difficulté à s’insérer dans le marché de l’emploi</a:t>
            </a:r>
            <a:r>
              <a:rPr lang="fr-FR" sz="1200" kern="1200" baseline="30000" dirty="0">
                <a:solidFill>
                  <a:schemeClr val="tx1"/>
                </a:solidFill>
                <a:effectLst/>
                <a:latin typeface="+mn-lt"/>
                <a:ea typeface="+mn-ea"/>
                <a:cs typeface="+mn-cs"/>
              </a:rPr>
              <a:t>4</a:t>
            </a:r>
            <a:r>
              <a:rPr lang="fr-FR" sz="1200"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7</a:t>
            </a:fld>
            <a:endParaRPr lang="fr-FR"/>
          </a:p>
        </p:txBody>
      </p:sp>
    </p:spTree>
    <p:extLst>
      <p:ext uri="{BB962C8B-B14F-4D97-AF65-F5344CB8AC3E}">
        <p14:creationId xmlns:p14="http://schemas.microsoft.com/office/powerpoint/2010/main" val="119364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
            </a:r>
          </a:p>
          <a:p>
            <a:pPr fontAlgn="base"/>
            <a:r>
              <a:rPr lang="fr-FR" sz="1200" kern="1200" dirty="0">
                <a:solidFill>
                  <a:schemeClr val="tx1"/>
                </a:solidFill>
                <a:effectLst/>
                <a:latin typeface="+mn-lt"/>
                <a:ea typeface="+mn-ea"/>
                <a:cs typeface="+mn-cs"/>
              </a:rPr>
              <a:t>Les moins de 25 ans sont plus souvent contraints d’accepter un emploi ne répondant pas à leurs qualifications. Et cette dynamique semble se renforcer : puisque les nouveaux diplômés prennent les emplois qu’ils trouvent, il leur est difficile d’accumuler de l’expérience dans leur domaine de prédilection. Cette situation peut mettre à mal le moral de certains jeunes, qui prennent conscience que </a:t>
            </a:r>
            <a:r>
              <a:rPr lang="fr-FR" sz="1200" b="1" kern="1200" dirty="0">
                <a:solidFill>
                  <a:schemeClr val="tx1"/>
                </a:solidFill>
                <a:effectLst/>
                <a:latin typeface="+mn-lt"/>
                <a:ea typeface="+mn-ea"/>
                <a:cs typeface="+mn-cs"/>
              </a:rPr>
              <a:t>leur diplôme n’est pas nécessairement un antidote contre le chômage.</a:t>
            </a:r>
          </a:p>
          <a:p>
            <a:pPr fontAlgn="base"/>
            <a:endParaRPr lang="fr-FR"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chômage chez les jeunes affecte leur entrée dans la vie active en marquant </a:t>
            </a:r>
            <a:r>
              <a:rPr lang="fr-FR" sz="1200" b="1" kern="1200" dirty="0">
                <a:solidFill>
                  <a:schemeClr val="tx1"/>
                </a:solidFill>
                <a:effectLst/>
                <a:latin typeface="+mn-lt"/>
                <a:ea typeface="+mn-ea"/>
                <a:cs typeface="+mn-cs"/>
              </a:rPr>
              <a:t>les premières années de travail, années décisives pour le devenir professionnel.</a:t>
            </a:r>
            <a:r>
              <a:rPr lang="fr-FR" sz="1200" kern="1200" dirty="0">
                <a:solidFill>
                  <a:schemeClr val="tx1"/>
                </a:solidFill>
                <a:effectLst/>
                <a:latin typeface="+mn-lt"/>
                <a:ea typeface="+mn-ea"/>
                <a:cs typeface="+mn-cs"/>
              </a:rPr>
              <a:t> Le chômage des jeunes est donc difficilement comparable à celui des plus âgés. Leur insertion professionnelle est souvent marquée par l’alternance de périodes de travail et de chômage.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Enfin, les jeunes entrent de plus en plus tard dans la vie active avec, à la clé, une autonomie financière et un accès au logement différés. La crise du </a:t>
            </a:r>
            <a:r>
              <a:rPr lang="fr-FR" sz="1200" b="1" kern="1200" dirty="0">
                <a:solidFill>
                  <a:schemeClr val="tx1"/>
                </a:solidFill>
                <a:effectLst/>
                <a:latin typeface="+mn-lt"/>
                <a:ea typeface="+mn-ea"/>
                <a:cs typeface="+mn-cs"/>
              </a:rPr>
              <a:t>chômage des jeunes transforme donc les dynamiques familiales</a:t>
            </a:r>
            <a:r>
              <a:rPr lang="fr-FR" sz="1200" kern="1200" dirty="0">
                <a:solidFill>
                  <a:schemeClr val="tx1"/>
                </a:solidFill>
                <a:effectLst/>
                <a:latin typeface="+mn-lt"/>
                <a:ea typeface="+mn-ea"/>
                <a:cs typeface="+mn-cs"/>
              </a:rPr>
              <a:t> avec, d’un côté, des parents qui se retrouvent à aider leurs enfants une fois qu’ils ont atteint l’âge adulte et, d’un autre côté, les jeunes chômeurs qui retardent le moment pour fonder leur propre famille.</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fontAlgn="base"/>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8</a:t>
            </a:fld>
            <a:endParaRPr lang="fr-FR"/>
          </a:p>
        </p:txBody>
      </p:sp>
    </p:spTree>
    <p:extLst>
      <p:ext uri="{BB962C8B-B14F-4D97-AF65-F5344CB8AC3E}">
        <p14:creationId xmlns:p14="http://schemas.microsoft.com/office/powerpoint/2010/main" val="2190351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b="1" dirty="0"/>
              <a:t>28 pays… 28 situations bien différentes</a:t>
            </a:r>
            <a:endParaRPr lang="fr-FR" dirty="0"/>
          </a:p>
          <a:p>
            <a:pPr fontAlgn="base"/>
            <a:r>
              <a:rPr lang="fr-FR" dirty="0"/>
              <a:t> </a:t>
            </a:r>
          </a:p>
          <a:p>
            <a:pPr marL="171450" lvl="0" indent="-171450" fontAlgn="base">
              <a:buFont typeface="Arial" panose="020B0604020202020204" pitchFamily="34" charset="0"/>
              <a:buChar char="•"/>
            </a:pPr>
            <a:r>
              <a:rPr lang="fr-FR" dirty="0"/>
              <a:t>Avec 7,7 % de chômeurs parmi les jeunes, l’Allemagne fait figure de bonne élève.</a:t>
            </a:r>
          </a:p>
          <a:p>
            <a:pPr marL="171450" lvl="0" indent="-171450" fontAlgn="base">
              <a:buFont typeface="Arial" panose="020B0604020202020204" pitchFamily="34" charset="0"/>
              <a:buChar char="•"/>
            </a:pPr>
            <a:r>
              <a:rPr lang="fr-FR" dirty="0"/>
              <a:t>Inversement, la Grèce et l’Espagne connaissent les taux les plus élevés : respectivement 52,4 % et 53,3 %. </a:t>
            </a:r>
          </a:p>
          <a:p>
            <a:pPr marL="171450" lvl="0" indent="-171450" fontAlgn="base">
              <a:buFont typeface="Arial" panose="020B0604020202020204" pitchFamily="34" charset="0"/>
              <a:buChar char="•"/>
            </a:pPr>
            <a:r>
              <a:rPr lang="fr-FR" dirty="0"/>
              <a:t>D’autres pays, comme le Danemark, l’Estonie, les Pays-Bas, Malte, l’Autriche, la République Tchèque etc., affichent des taux de chômage inférieurs ou proches de 15 %</a:t>
            </a:r>
            <a:r>
              <a:rPr lang="fr-FR" baseline="30000" dirty="0"/>
              <a:t>1</a:t>
            </a:r>
            <a:r>
              <a:rPr lang="fr-FR" dirty="0"/>
              <a:t>.</a:t>
            </a:r>
          </a:p>
          <a:p>
            <a:pPr fontAlgn="base"/>
            <a:r>
              <a:rPr lang="fr-FR" dirty="0"/>
              <a:t> </a:t>
            </a:r>
          </a:p>
          <a:p>
            <a:pPr fontAlgn="base"/>
            <a:r>
              <a:rPr lang="fr-FR" dirty="0"/>
              <a:t> </a:t>
            </a:r>
          </a:p>
          <a:p>
            <a:pPr marL="171450" lvl="0" indent="-171450" fontAlgn="base">
              <a:buFont typeface="Arial" panose="020B0604020202020204" pitchFamily="34" charset="0"/>
              <a:buChar char="•"/>
            </a:pPr>
            <a:r>
              <a:rPr lang="fr-FR" b="1" dirty="0"/>
              <a:t>La France se situe dans la moyenne haute des Etats connaissant un taux de chômage élevé chez les jeunes </a:t>
            </a:r>
            <a:r>
              <a:rPr lang="fr-FR" dirty="0"/>
              <a:t>: plus d'un jeune de moins de 25 ans sur quatre (25,8 %) était sans emploi en octobre 2016. </a:t>
            </a:r>
          </a:p>
          <a:p>
            <a:pPr marL="0" lvl="0" indent="0" fontAlgn="base">
              <a:buFont typeface="Arial" panose="020B0604020202020204" pitchFamily="34" charset="0"/>
              <a:buNone/>
            </a:pPr>
            <a:r>
              <a:rPr lang="fr-FR" dirty="0"/>
              <a:t>Une tendance baissière est observée depuis le début de l’année 2016 et, en proportion, ce sont les jeunes de moins de 25 ans qui profitent le plus de la baisse du chômage de catégorie A. Leur nombre recule ainsi de 9,5 % sur un an.</a:t>
            </a:r>
          </a:p>
          <a:p>
            <a:pPr lvl="0" fontAlgn="base"/>
            <a:endParaRPr lang="fr-FR" dirty="0"/>
          </a:p>
          <a:p>
            <a:pPr lvl="0" fontAlgn="base"/>
            <a:endParaRPr lang="fr-FR" dirty="0"/>
          </a:p>
          <a:p>
            <a:pPr lvl="0" fontAlgn="base"/>
            <a:endParaRPr lang="fr-FR" dirty="0"/>
          </a:p>
          <a:p>
            <a:endParaRPr lang="fr-FR" dirty="0"/>
          </a:p>
        </p:txBody>
      </p:sp>
      <p:sp>
        <p:nvSpPr>
          <p:cNvPr id="4" name="Espace réservé du numéro de diapositive 3"/>
          <p:cNvSpPr>
            <a:spLocks noGrp="1"/>
          </p:cNvSpPr>
          <p:nvPr>
            <p:ph type="sldNum" sz="quarter" idx="10"/>
          </p:nvPr>
        </p:nvSpPr>
        <p:spPr/>
        <p:txBody>
          <a:bodyPr/>
          <a:lstStyle/>
          <a:p>
            <a:fld id="{E55FE018-EA12-440D-91C3-1F6E55F98D2E}" type="slidenum">
              <a:rPr lang="fr-FR" smtClean="0"/>
              <a:t>11</a:t>
            </a:fld>
            <a:endParaRPr lang="fr-FR"/>
          </a:p>
        </p:txBody>
      </p:sp>
    </p:spTree>
    <p:extLst>
      <p:ext uri="{BB962C8B-B14F-4D97-AF65-F5344CB8AC3E}">
        <p14:creationId xmlns:p14="http://schemas.microsoft.com/office/powerpoint/2010/main" val="197811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29BA0DB-6ECC-422B-ABA1-D801AD3904D2}" type="datetimeFigureOut">
              <a:rPr lang="fr-FR" smtClean="0"/>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182059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29BA0DB-6ECC-422B-ABA1-D801AD3904D2}" type="datetimeFigureOut">
              <a:rPr lang="fr-FR" smtClean="0"/>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227521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29BA0DB-6ECC-422B-ABA1-D801AD3904D2}" type="datetimeFigureOut">
              <a:rPr lang="fr-FR" smtClean="0"/>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26555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29BA0DB-6ECC-422B-ABA1-D801AD3904D2}" type="datetimeFigureOut">
              <a:rPr lang="fr-FR" smtClean="0"/>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167536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29BA0DB-6ECC-422B-ABA1-D801AD3904D2}" type="datetimeFigureOut">
              <a:rPr lang="fr-FR" smtClean="0"/>
              <a:t>09/05/2017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79557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29BA0DB-6ECC-422B-ABA1-D801AD3904D2}" type="datetimeFigureOut">
              <a:rPr lang="fr-FR" smtClean="0"/>
              <a:t>09/05/2017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400060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29BA0DB-6ECC-422B-ABA1-D801AD3904D2}" type="datetimeFigureOut">
              <a:rPr lang="fr-FR" smtClean="0"/>
              <a:t>09/05/2017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364377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29BA0DB-6ECC-422B-ABA1-D801AD3904D2}" type="datetimeFigureOut">
              <a:rPr lang="fr-FR" smtClean="0"/>
              <a:t>09/05/2017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373992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9BA0DB-6ECC-422B-ABA1-D801AD3904D2}" type="datetimeFigureOut">
              <a:rPr lang="fr-FR" smtClean="0"/>
              <a:t>09/05/2017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29989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29BA0DB-6ECC-422B-ABA1-D801AD3904D2}" type="datetimeFigureOut">
              <a:rPr lang="fr-FR" smtClean="0"/>
              <a:t>09/05/2017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315408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29BA0DB-6ECC-422B-ABA1-D801AD3904D2}" type="datetimeFigureOut">
              <a:rPr lang="fr-FR" smtClean="0"/>
              <a:t>09/05/2017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BA0B84-EF2C-452A-9E16-2310E62001E4}" type="slidenum">
              <a:rPr lang="fr-FR" smtClean="0"/>
              <a:t>‹N°›</a:t>
            </a:fld>
            <a:endParaRPr lang="fr-FR"/>
          </a:p>
        </p:txBody>
      </p:sp>
    </p:spTree>
    <p:extLst>
      <p:ext uri="{BB962C8B-B14F-4D97-AF65-F5344CB8AC3E}">
        <p14:creationId xmlns:p14="http://schemas.microsoft.com/office/powerpoint/2010/main" val="381081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BA0DB-6ECC-422B-ABA1-D801AD3904D2}" type="datetimeFigureOut">
              <a:rPr lang="fr-FR" smtClean="0"/>
              <a:t>09/05/2017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A0B84-EF2C-452A-9E16-2310E62001E4}" type="slidenum">
              <a:rPr lang="fr-FR" smtClean="0"/>
              <a:t>‹N°›</a:t>
            </a:fld>
            <a:endParaRPr lang="fr-FR"/>
          </a:p>
        </p:txBody>
      </p:sp>
    </p:spTree>
    <p:extLst>
      <p:ext uri="{BB962C8B-B14F-4D97-AF65-F5344CB8AC3E}">
        <p14:creationId xmlns:p14="http://schemas.microsoft.com/office/powerpoint/2010/main" val="2795293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9.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10.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image" Target="../media/image1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1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1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17.jpg"/><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6.xml"/><Relationship Id="rId5" Type="http://schemas.openxmlformats.org/officeDocument/2006/relationships/image" Target="../media/image18.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7.xml"/><Relationship Id="rId5" Type="http://schemas.openxmlformats.org/officeDocument/2006/relationships/image" Target="../media/image19.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9.xml"/><Relationship Id="rId5" Type="http://schemas.openxmlformats.org/officeDocument/2006/relationships/image" Target="../media/image20.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5.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6.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ZoneTexte 5"/>
          <p:cNvSpPr txBox="1"/>
          <p:nvPr/>
        </p:nvSpPr>
        <p:spPr>
          <a:xfrm>
            <a:off x="3674155" y="1639451"/>
            <a:ext cx="8973932" cy="4031873"/>
          </a:xfrm>
          <a:prstGeom prst="rect">
            <a:avLst/>
          </a:prstGeom>
          <a:noFill/>
          <a:effectLst>
            <a:outerShdw blurRad="50800" dist="38100" dir="2700000" algn="tl" rotWithShape="0">
              <a:prstClr val="black">
                <a:alpha val="40000"/>
              </a:prstClr>
            </a:outerShdw>
          </a:effectLst>
        </p:spPr>
        <p:txBody>
          <a:bodyPr wrap="none" rtlCol="0">
            <a:spAutoFit/>
          </a:bodyPr>
          <a:lstStyle/>
          <a:p>
            <a:r>
              <a:rPr lang="fr-FR" sz="7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Europe et emploi :</a:t>
            </a:r>
          </a:p>
          <a:p>
            <a:r>
              <a:rPr lang="fr-FR" sz="7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Le pari des jeunes</a:t>
            </a:r>
          </a:p>
          <a:p>
            <a:r>
              <a:rPr lang="fr-FR" sz="7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Adultes</a:t>
            </a:r>
          </a:p>
          <a:p>
            <a:r>
              <a:rPr lang="fr-FR"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Focus du 05 mai 2017 </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26" y="1757862"/>
            <a:ext cx="2938419" cy="4155257"/>
          </a:xfrm>
          <a:prstGeom prst="rect">
            <a:avLst/>
          </a:prstGeom>
        </p:spPr>
      </p:pic>
    </p:spTree>
    <p:extLst>
      <p:ext uri="{BB962C8B-B14F-4D97-AF65-F5344CB8AC3E}">
        <p14:creationId xmlns:p14="http://schemas.microsoft.com/office/powerpoint/2010/main" val="102856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pic>
        <p:nvPicPr>
          <p:cNvPr id="3" name="Image 2"/>
          <p:cNvPicPr>
            <a:picLocks noChangeAspect="1"/>
          </p:cNvPicPr>
          <p:nvPr/>
        </p:nvPicPr>
        <p:blipFill>
          <a:blip r:embed="rId4"/>
          <a:stretch>
            <a:fillRect/>
          </a:stretch>
        </p:blipFill>
        <p:spPr>
          <a:xfrm>
            <a:off x="2483954" y="760021"/>
            <a:ext cx="5756492" cy="6097979"/>
          </a:xfrm>
          <a:prstGeom prst="rect">
            <a:avLst/>
          </a:prstGeom>
        </p:spPr>
      </p:pic>
      <p:sp>
        <p:nvSpPr>
          <p:cNvPr id="4" name="ZoneTexte 3"/>
          <p:cNvSpPr txBox="1"/>
          <p:nvPr/>
        </p:nvSpPr>
        <p:spPr>
          <a:xfrm>
            <a:off x="8692738" y="2014538"/>
            <a:ext cx="2683823" cy="1077218"/>
          </a:xfrm>
          <a:prstGeom prst="rect">
            <a:avLst/>
          </a:prstGeom>
          <a:noFill/>
        </p:spPr>
        <p:txBody>
          <a:bodyPr wrap="square" rtlCol="0">
            <a:spAutoFit/>
          </a:bodyPr>
          <a:lstStyle/>
          <a:p>
            <a:pPr algn="ctr"/>
            <a:r>
              <a:rPr lang="fr-FR" sz="3200" dirty="0">
                <a:solidFill>
                  <a:schemeClr val="accent2">
                    <a:lumMod val="75000"/>
                  </a:schemeClr>
                </a:solidFill>
              </a:rPr>
              <a:t>France</a:t>
            </a:r>
          </a:p>
          <a:p>
            <a:pPr algn="ctr"/>
            <a:r>
              <a:rPr lang="fr-FR" sz="3200" dirty="0">
                <a:solidFill>
                  <a:schemeClr val="accent2">
                    <a:lumMod val="75000"/>
                  </a:schemeClr>
                </a:solidFill>
              </a:rPr>
              <a:t>22</a:t>
            </a:r>
            <a:r>
              <a:rPr lang="fr-FR" sz="3200" baseline="30000" dirty="0">
                <a:solidFill>
                  <a:schemeClr val="accent2">
                    <a:lumMod val="75000"/>
                  </a:schemeClr>
                </a:solidFill>
              </a:rPr>
              <a:t>ème</a:t>
            </a:r>
            <a:r>
              <a:rPr lang="fr-FR" sz="3200" dirty="0">
                <a:solidFill>
                  <a:schemeClr val="accent2">
                    <a:lumMod val="75000"/>
                  </a:schemeClr>
                </a:solidFill>
              </a:rPr>
              <a:t> sur 28</a:t>
            </a:r>
          </a:p>
        </p:txBody>
      </p:sp>
      <p:cxnSp>
        <p:nvCxnSpPr>
          <p:cNvPr id="6" name="Connecteur droit avec flèche 5"/>
          <p:cNvCxnSpPr>
            <a:cxnSpLocks/>
          </p:cNvCxnSpPr>
          <p:nvPr/>
        </p:nvCxnSpPr>
        <p:spPr>
          <a:xfrm flipH="1">
            <a:off x="5961415" y="2637745"/>
            <a:ext cx="27313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0541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902896" y="1389453"/>
            <a:ext cx="10515600" cy="4845091"/>
          </a:xfrm>
        </p:spPr>
        <p:txBody>
          <a:bodyPr>
            <a:normAutofit fontScale="92500" lnSpcReduction="10000"/>
          </a:bodyPr>
          <a:lstStyle/>
          <a:p>
            <a:pPr marL="0" indent="0">
              <a:buNone/>
            </a:pPr>
            <a:r>
              <a:rPr lang="fr-FR" b="1" dirty="0"/>
              <a:t>28 pays… 28 situations bien différentes (</a:t>
            </a:r>
            <a:r>
              <a:rPr lang="fr-FR" b="1" dirty="0" err="1"/>
              <a:t>oct</a:t>
            </a:r>
            <a:r>
              <a:rPr lang="fr-FR" b="1" dirty="0"/>
              <a:t> 2016)</a:t>
            </a:r>
          </a:p>
          <a:p>
            <a:pPr marL="0" indent="0">
              <a:buNone/>
            </a:pPr>
            <a:endParaRPr lang="fr-FR" dirty="0"/>
          </a:p>
          <a:p>
            <a:r>
              <a:rPr lang="fr-FR" dirty="0"/>
              <a:t>Allemagne = 7,7% </a:t>
            </a:r>
          </a:p>
          <a:p>
            <a:r>
              <a:rPr lang="fr-FR" dirty="0"/>
              <a:t>Espagne = 53,3%</a:t>
            </a:r>
          </a:p>
          <a:p>
            <a:r>
              <a:rPr lang="fr-FR" dirty="0"/>
              <a:t>Grèce = 53,3%</a:t>
            </a:r>
          </a:p>
          <a:p>
            <a:r>
              <a:rPr lang="fr-FR" dirty="0"/>
              <a:t>Danemark, Estonie, Pays-Bas, Malte, Autriche, République Tchèque </a:t>
            </a:r>
            <a:r>
              <a:rPr lang="fr-FR" dirty="0" err="1"/>
              <a:t>etc</a:t>
            </a:r>
            <a:r>
              <a:rPr lang="fr-FR" dirty="0"/>
              <a:t> : 15 % </a:t>
            </a:r>
          </a:p>
          <a:p>
            <a:endParaRPr lang="fr-FR" dirty="0"/>
          </a:p>
          <a:p>
            <a:r>
              <a:rPr lang="fr-FR" dirty="0">
                <a:solidFill>
                  <a:schemeClr val="accent1">
                    <a:lumMod val="75000"/>
                  </a:schemeClr>
                </a:solidFill>
              </a:rPr>
              <a:t>France – taux de chômage élevé = 25,8% - </a:t>
            </a:r>
            <a:r>
              <a:rPr lang="fr-FR" dirty="0" err="1">
                <a:solidFill>
                  <a:schemeClr val="accent1">
                    <a:lumMod val="75000"/>
                  </a:schemeClr>
                </a:solidFill>
              </a:rPr>
              <a:t>oct</a:t>
            </a:r>
            <a:r>
              <a:rPr lang="fr-FR" dirty="0">
                <a:solidFill>
                  <a:schemeClr val="accent1">
                    <a:lumMod val="75000"/>
                  </a:schemeClr>
                </a:solidFill>
              </a:rPr>
              <a:t> 2016,</a:t>
            </a:r>
          </a:p>
          <a:p>
            <a:pPr lvl="1"/>
            <a:r>
              <a:rPr lang="fr-FR" dirty="0"/>
              <a:t>1jeune actif /4</a:t>
            </a:r>
          </a:p>
          <a:p>
            <a:pPr lvl="1"/>
            <a:r>
              <a:rPr lang="fr-FR" dirty="0"/>
              <a:t>Baisse = -9,5 %  sur 1 an </a:t>
            </a:r>
          </a:p>
        </p:txBody>
      </p:sp>
    </p:spTree>
    <p:extLst>
      <p:ext uri="{BB962C8B-B14F-4D97-AF65-F5344CB8AC3E}">
        <p14:creationId xmlns:p14="http://schemas.microsoft.com/office/powerpoint/2010/main" val="2787619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879145" y="1276350"/>
            <a:ext cx="10515600" cy="4673188"/>
          </a:xfrm>
        </p:spPr>
        <p:txBody>
          <a:bodyPr>
            <a:normAutofit fontScale="92500" lnSpcReduction="10000"/>
          </a:bodyPr>
          <a:lstStyle/>
          <a:p>
            <a:pPr marL="0" indent="0">
              <a:buNone/>
            </a:pPr>
            <a:r>
              <a:rPr lang="fr-FR" b="1" dirty="0"/>
              <a:t>28 situations bien différentes- </a:t>
            </a:r>
            <a:r>
              <a:rPr lang="fr-FR" dirty="0"/>
              <a:t>Explications </a:t>
            </a:r>
          </a:p>
          <a:p>
            <a:pPr marL="0" indent="0">
              <a:buNone/>
            </a:pPr>
            <a:endParaRPr lang="fr-FR" dirty="0"/>
          </a:p>
          <a:p>
            <a:r>
              <a:rPr lang="fr-FR" dirty="0"/>
              <a:t>Législations moins contraignantes/rotation des postes</a:t>
            </a:r>
          </a:p>
          <a:p>
            <a:endParaRPr lang="fr-FR" dirty="0"/>
          </a:p>
          <a:p>
            <a:r>
              <a:rPr lang="fr-FR" dirty="0"/>
              <a:t>dispositifs d’apprentissage et d’alternance</a:t>
            </a:r>
          </a:p>
          <a:p>
            <a:pPr lvl="1"/>
            <a:r>
              <a:rPr lang="fr-FR" dirty="0"/>
              <a:t>+ qualification</a:t>
            </a:r>
          </a:p>
          <a:p>
            <a:pPr lvl="1"/>
            <a:r>
              <a:rPr lang="fr-FR" dirty="0"/>
              <a:t>+ compétence &amp; savoir faire</a:t>
            </a:r>
          </a:p>
          <a:p>
            <a:pPr lvl="1"/>
            <a:r>
              <a:rPr lang="fr-FR" dirty="0"/>
              <a:t>+ employabilité</a:t>
            </a:r>
          </a:p>
          <a:p>
            <a:pPr lvl="1"/>
            <a:endParaRPr lang="fr-FR" dirty="0"/>
          </a:p>
          <a:p>
            <a:r>
              <a:rPr lang="fr-FR" dirty="0"/>
              <a:t>Pression démographique  (Fr : +200 000 entrants sur le marché du travail )</a:t>
            </a:r>
          </a:p>
          <a:p>
            <a:endParaRPr lang="fr-FR" dirty="0"/>
          </a:p>
          <a:p>
            <a:endParaRPr lang="fr-FR" dirty="0"/>
          </a:p>
        </p:txBody>
      </p:sp>
    </p:spTree>
    <p:extLst>
      <p:ext uri="{BB962C8B-B14F-4D97-AF65-F5344CB8AC3E}">
        <p14:creationId xmlns:p14="http://schemas.microsoft.com/office/powerpoint/2010/main" val="176292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463139" y="1276350"/>
            <a:ext cx="6899562" cy="5224463"/>
          </a:xfrm>
        </p:spPr>
        <p:txBody>
          <a:bodyPr/>
          <a:lstStyle/>
          <a:p>
            <a:pPr marL="0" indent="0">
              <a:buNone/>
            </a:pPr>
            <a:r>
              <a:rPr lang="fr-FR" b="1" dirty="0"/>
              <a:t>explications</a:t>
            </a:r>
          </a:p>
          <a:p>
            <a:pPr marL="0" indent="0">
              <a:buNone/>
            </a:pPr>
            <a:r>
              <a:rPr lang="fr-FR" i="1" dirty="0" err="1"/>
              <a:t>education</a:t>
            </a:r>
            <a:r>
              <a:rPr lang="fr-FR" i="1" dirty="0"/>
              <a:t> to </a:t>
            </a:r>
            <a:r>
              <a:rPr lang="fr-FR" i="1" dirty="0" err="1"/>
              <a:t>employment</a:t>
            </a:r>
            <a:r>
              <a:rPr lang="fr-FR" i="1" dirty="0"/>
              <a:t> </a:t>
            </a:r>
            <a:r>
              <a:rPr lang="fr-FR" dirty="0"/>
              <a:t>– rapport MC Kinsey- « amener les jeunes à l’emploi » janvier 2014</a:t>
            </a:r>
          </a:p>
          <a:p>
            <a:r>
              <a:rPr lang="fr-FR" dirty="0"/>
              <a:t>Manque d’emplois, de compétences ou de coordination ? </a:t>
            </a:r>
          </a:p>
          <a:p>
            <a:r>
              <a:rPr lang="fr-FR" dirty="0"/>
              <a:t>8 pays : 5300 jeunes, 2600 employeurs, 700 structures de formation post secondaires   </a:t>
            </a: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7596" y="514350"/>
            <a:ext cx="3830554" cy="5391150"/>
          </a:xfrm>
          <a:prstGeom prst="rect">
            <a:avLst/>
          </a:prstGeom>
        </p:spPr>
      </p:pic>
    </p:spTree>
    <p:extLst>
      <p:ext uri="{BB962C8B-B14F-4D97-AF65-F5344CB8AC3E}">
        <p14:creationId xmlns:p14="http://schemas.microsoft.com/office/powerpoint/2010/main" val="2662271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pic>
        <p:nvPicPr>
          <p:cNvPr id="5" name="Espace réservé du contenu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72267" y="898070"/>
            <a:ext cx="7240323" cy="5959929"/>
          </a:xfrm>
        </p:spPr>
      </p:pic>
    </p:spTree>
    <p:extLst>
      <p:ext uri="{BB962C8B-B14F-4D97-AF65-F5344CB8AC3E}">
        <p14:creationId xmlns:p14="http://schemas.microsoft.com/office/powerpoint/2010/main" val="318931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867270" y="1377579"/>
            <a:ext cx="10515600" cy="4351338"/>
          </a:xfrm>
        </p:spPr>
        <p:txBody>
          <a:bodyPr/>
          <a:lstStyle/>
          <a:p>
            <a:pPr marL="0" indent="0">
              <a:buNone/>
            </a:pPr>
            <a:r>
              <a:rPr lang="fr-FR" b="1" dirty="0"/>
              <a:t>En France</a:t>
            </a:r>
          </a:p>
          <a:p>
            <a:pPr marL="0" indent="0">
              <a:buNone/>
            </a:pPr>
            <a:endParaRPr lang="fr-FR" dirty="0"/>
          </a:p>
          <a:p>
            <a:pPr lvl="1"/>
            <a:r>
              <a:rPr lang="fr-FR" dirty="0">
                <a:solidFill>
                  <a:schemeClr val="accent1">
                    <a:lumMod val="75000"/>
                  </a:schemeClr>
                </a:solidFill>
              </a:rPr>
              <a:t>Manque de confiance dans le système éducatif</a:t>
            </a:r>
          </a:p>
          <a:p>
            <a:pPr lvl="1"/>
            <a:r>
              <a:rPr lang="fr-FR" dirty="0"/>
              <a:t>69% des étudiants  obtiennent la section souhaitée : + faible </a:t>
            </a:r>
            <a:r>
              <a:rPr lang="fr-FR" dirty="0" err="1"/>
              <a:t>tx</a:t>
            </a:r>
            <a:endParaRPr lang="fr-FR" dirty="0"/>
          </a:p>
          <a:p>
            <a:pPr lvl="1"/>
            <a:r>
              <a:rPr lang="fr-FR" dirty="0"/>
              <a:t>Peu d’étudiants fiers de leur parcours scolaire (8%)</a:t>
            </a:r>
          </a:p>
          <a:p>
            <a:pPr lvl="1"/>
            <a:r>
              <a:rPr lang="fr-FR" dirty="0"/>
              <a:t>Faible échange monde du travail et école</a:t>
            </a:r>
          </a:p>
          <a:p>
            <a:pPr lvl="1"/>
            <a:r>
              <a:rPr lang="fr-FR" dirty="0"/>
              <a:t>Fort </a:t>
            </a:r>
            <a:r>
              <a:rPr lang="fr-FR" dirty="0" err="1"/>
              <a:t>tx</a:t>
            </a:r>
            <a:r>
              <a:rPr lang="fr-FR" dirty="0"/>
              <a:t> de stage (87%) mais recherche difficile (réseau)</a:t>
            </a:r>
          </a:p>
          <a:p>
            <a:pPr lvl="1"/>
            <a:r>
              <a:rPr lang="fr-FR" dirty="0"/>
              <a:t>débouchés prof peu évoqué lors des choix d’études</a:t>
            </a:r>
          </a:p>
          <a:p>
            <a:pPr lvl="1"/>
            <a:r>
              <a:rPr lang="fr-FR" dirty="0"/>
              <a:t>Enseignement pro secondaire dévalorisé , succès des BTS et DUT</a:t>
            </a:r>
          </a:p>
          <a:p>
            <a:endParaRPr lang="fr-FR" dirty="0"/>
          </a:p>
        </p:txBody>
      </p:sp>
    </p:spTree>
    <p:extLst>
      <p:ext uri="{BB962C8B-B14F-4D97-AF65-F5344CB8AC3E}">
        <p14:creationId xmlns:p14="http://schemas.microsoft.com/office/powerpoint/2010/main" val="3560209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463508" y="1418854"/>
            <a:ext cx="10515600" cy="5017572"/>
          </a:xfrm>
        </p:spPr>
        <p:txBody>
          <a:bodyPr>
            <a:normAutofit fontScale="92500" lnSpcReduction="20000"/>
          </a:bodyPr>
          <a:lstStyle/>
          <a:p>
            <a:pPr marL="0" indent="0">
              <a:buNone/>
            </a:pPr>
            <a:r>
              <a:rPr lang="fr-FR" sz="3600" b="1" dirty="0">
                <a:solidFill>
                  <a:schemeClr val="accent2">
                    <a:lumMod val="75000"/>
                  </a:schemeClr>
                </a:solidFill>
              </a:rPr>
              <a:t>II - Quelles réponses en Europe ?</a:t>
            </a:r>
          </a:p>
          <a:p>
            <a:pPr marL="0" indent="0">
              <a:buNone/>
            </a:pPr>
            <a:endParaRPr lang="fr-FR" sz="3600" b="1" dirty="0">
              <a:solidFill>
                <a:schemeClr val="accent2">
                  <a:lumMod val="75000"/>
                </a:schemeClr>
              </a:solidFill>
            </a:endParaRPr>
          </a:p>
          <a:p>
            <a:pPr marL="0" indent="0" algn="ctr">
              <a:buNone/>
            </a:pPr>
            <a:r>
              <a:rPr lang="fr-FR" dirty="0"/>
              <a:t> </a:t>
            </a:r>
            <a:r>
              <a:rPr lang="fr-FR" sz="3500" b="1" dirty="0">
                <a:solidFill>
                  <a:schemeClr val="accent2">
                    <a:lumMod val="75000"/>
                  </a:schemeClr>
                </a:solidFill>
              </a:rPr>
              <a:t>2012 : Garantie européenne pour la jeunesse</a:t>
            </a:r>
          </a:p>
          <a:p>
            <a:pPr lvl="1"/>
            <a:r>
              <a:rPr lang="fr-FR" b="1" dirty="0"/>
              <a:t>« Une offre de qualité portant sur un emploi, un complément de formation, un apprentissage ou un stage dans les quatre mois suivant le début de la période de chômage ou la sortie de l’enseignement formel  »</a:t>
            </a:r>
          </a:p>
          <a:p>
            <a:pPr lvl="1"/>
            <a:r>
              <a:rPr lang="fr-FR" dirty="0"/>
              <a:t>Accompagnement individualisé </a:t>
            </a:r>
          </a:p>
          <a:p>
            <a:pPr lvl="1"/>
            <a:r>
              <a:rPr lang="fr-FR" dirty="0"/>
              <a:t>Les NEET (Non Education </a:t>
            </a:r>
            <a:r>
              <a:rPr lang="fr-FR" dirty="0" err="1"/>
              <a:t>Employment</a:t>
            </a:r>
            <a:r>
              <a:rPr lang="fr-FR" dirty="0"/>
              <a:t> or Training)</a:t>
            </a:r>
          </a:p>
          <a:p>
            <a:pPr lvl="1"/>
            <a:endParaRPr lang="fr-FR" dirty="0"/>
          </a:p>
          <a:p>
            <a:pPr lvl="1"/>
            <a:r>
              <a:rPr lang="fr-FR" b="1" dirty="0">
                <a:solidFill>
                  <a:schemeClr val="accent1">
                    <a:lumMod val="75000"/>
                  </a:schemeClr>
                </a:solidFill>
              </a:rPr>
              <a:t>Actions et financement propre à chaque Etat membre</a:t>
            </a:r>
          </a:p>
          <a:p>
            <a:pPr lvl="1"/>
            <a:endParaRPr lang="fr-FR" b="1" dirty="0">
              <a:solidFill>
                <a:schemeClr val="accent1">
                  <a:lumMod val="75000"/>
                </a:schemeClr>
              </a:solidFill>
            </a:endParaRPr>
          </a:p>
          <a:p>
            <a:pPr lvl="1"/>
            <a:r>
              <a:rPr lang="fr-FR" b="1" dirty="0">
                <a:solidFill>
                  <a:schemeClr val="accent1">
                    <a:lumMod val="75000"/>
                  </a:schemeClr>
                </a:solidFill>
              </a:rPr>
              <a:t>2013 : L’Initiative pour l’emploi des jeunes(IEJ : instrument financier d’appui  à la Garantie européenne doté de 6,4Mds d’euros pour 2014-2020</a:t>
            </a:r>
            <a:endParaRPr lang="fr-FR" dirty="0">
              <a:solidFill>
                <a:schemeClr val="accent1">
                  <a:lumMod val="75000"/>
                </a:schemeClr>
              </a:solidFill>
            </a:endParaRPr>
          </a:p>
        </p:txBody>
      </p:sp>
      <p:pic>
        <p:nvPicPr>
          <p:cNvPr id="4" name="Image 3"/>
          <p:cNvPicPr>
            <a:picLocks noChangeAspect="1"/>
          </p:cNvPicPr>
          <p:nvPr/>
        </p:nvPicPr>
        <p:blipFill>
          <a:blip r:embed="rId5"/>
          <a:stretch>
            <a:fillRect/>
          </a:stretch>
        </p:blipFill>
        <p:spPr>
          <a:xfrm>
            <a:off x="7350826" y="0"/>
            <a:ext cx="4841174" cy="1945257"/>
          </a:xfrm>
          <a:prstGeom prst="rect">
            <a:avLst/>
          </a:prstGeom>
        </p:spPr>
      </p:pic>
    </p:spTree>
    <p:extLst>
      <p:ext uri="{BB962C8B-B14F-4D97-AF65-F5344CB8AC3E}">
        <p14:creationId xmlns:p14="http://schemas.microsoft.com/office/powerpoint/2010/main" val="1356365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pic>
        <p:nvPicPr>
          <p:cNvPr id="5" name="Image 4"/>
          <p:cNvPicPr>
            <a:picLocks noChangeAspect="1"/>
          </p:cNvPicPr>
          <p:nvPr/>
        </p:nvPicPr>
        <p:blipFill>
          <a:blip r:embed="rId5"/>
          <a:stretch>
            <a:fillRect/>
          </a:stretch>
        </p:blipFill>
        <p:spPr>
          <a:xfrm>
            <a:off x="1347519" y="996871"/>
            <a:ext cx="9055266" cy="4933309"/>
          </a:xfrm>
          <a:prstGeom prst="rect">
            <a:avLst/>
          </a:prstGeom>
        </p:spPr>
      </p:pic>
      <p:sp>
        <p:nvSpPr>
          <p:cNvPr id="6" name="ZoneTexte 5"/>
          <p:cNvSpPr txBox="1"/>
          <p:nvPr/>
        </p:nvSpPr>
        <p:spPr>
          <a:xfrm>
            <a:off x="1347519" y="5930180"/>
            <a:ext cx="9055266" cy="400110"/>
          </a:xfrm>
          <a:prstGeom prst="rect">
            <a:avLst/>
          </a:prstGeom>
          <a:noFill/>
        </p:spPr>
        <p:txBody>
          <a:bodyPr wrap="square" rtlCol="0">
            <a:spAutoFit/>
          </a:bodyPr>
          <a:lstStyle/>
          <a:p>
            <a:pPr algn="ctr"/>
            <a:r>
              <a:rPr lang="fr-FR" sz="2000" b="1" dirty="0">
                <a:solidFill>
                  <a:schemeClr val="accent2">
                    <a:lumMod val="75000"/>
                  </a:schemeClr>
                </a:solidFill>
              </a:rPr>
              <a:t>Les NEET intègrent les jeunes inactifs </a:t>
            </a:r>
            <a:r>
              <a:rPr lang="fr-FR" sz="2000" b="1" dirty="0">
                <a:solidFill>
                  <a:schemeClr val="accent2">
                    <a:lumMod val="75000"/>
                  </a:schemeClr>
                </a:solidFill>
                <a:sym typeface="Wingdings" panose="05000000000000000000" pitchFamily="2" charset="2"/>
              </a:rPr>
              <a:t> défi de repérage</a:t>
            </a:r>
            <a:endParaRPr lang="fr-FR" sz="2000" b="1" dirty="0">
              <a:solidFill>
                <a:schemeClr val="accent2">
                  <a:lumMod val="75000"/>
                </a:schemeClr>
              </a:solidFill>
            </a:endParaRPr>
          </a:p>
        </p:txBody>
      </p:sp>
    </p:spTree>
    <p:extLst>
      <p:ext uri="{BB962C8B-B14F-4D97-AF65-F5344CB8AC3E}">
        <p14:creationId xmlns:p14="http://schemas.microsoft.com/office/powerpoint/2010/main" val="18583580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6" name="ZoneTexte 5"/>
          <p:cNvSpPr txBox="1"/>
          <p:nvPr/>
        </p:nvSpPr>
        <p:spPr>
          <a:xfrm>
            <a:off x="7138311" y="2451110"/>
            <a:ext cx="505368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ED7D31">
                    <a:lumMod val="75000"/>
                  </a:srgbClr>
                </a:solidFill>
                <a:effectLst/>
                <a:uLnTx/>
                <a:uFillTx/>
                <a:latin typeface="Open Sans"/>
                <a:ea typeface="+mn-ea"/>
                <a:cs typeface="+mn-cs"/>
              </a:rPr>
              <a:t>NEET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solidFill>
                  <a:srgbClr val="ED7D31">
                    <a:lumMod val="75000"/>
                  </a:srgbClr>
                </a:solidFill>
                <a:latin typeface="Open Sans"/>
              </a:rPr>
              <a:t>France dans la moyenne européenne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ED7D31">
                    <a:lumMod val="75000"/>
                  </a:srgbClr>
                </a:solidFill>
                <a:effectLst/>
                <a:uLnTx/>
                <a:uFillTx/>
                <a:latin typeface="Open Sans"/>
                <a:ea typeface="+mn-ea"/>
                <a:cs typeface="+mn-cs"/>
              </a:rPr>
              <a:t>Environ 1 jeune inactif pour 1 jeune au chômage</a:t>
            </a:r>
          </a:p>
        </p:txBody>
      </p:sp>
      <p:pic>
        <p:nvPicPr>
          <p:cNvPr id="3" name="Image 2"/>
          <p:cNvPicPr>
            <a:picLocks noChangeAspect="1"/>
          </p:cNvPicPr>
          <p:nvPr/>
        </p:nvPicPr>
        <p:blipFill>
          <a:blip r:embed="rId5"/>
          <a:stretch>
            <a:fillRect/>
          </a:stretch>
        </p:blipFill>
        <p:spPr>
          <a:xfrm>
            <a:off x="258484" y="1009403"/>
            <a:ext cx="6717531" cy="5848597"/>
          </a:xfrm>
          <a:prstGeom prst="rect">
            <a:avLst/>
          </a:prstGeom>
        </p:spPr>
      </p:pic>
    </p:spTree>
    <p:extLst>
      <p:ext uri="{BB962C8B-B14F-4D97-AF65-F5344CB8AC3E}">
        <p14:creationId xmlns:p14="http://schemas.microsoft.com/office/powerpoint/2010/main" val="24921410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1057275" y="1066800"/>
            <a:ext cx="10515600" cy="5434013"/>
          </a:xfrm>
        </p:spPr>
        <p:txBody>
          <a:bodyPr>
            <a:normAutofit fontScale="25000" lnSpcReduction="20000"/>
          </a:bodyPr>
          <a:lstStyle/>
          <a:p>
            <a:endParaRPr lang="fr-FR" sz="7400" b="1" dirty="0"/>
          </a:p>
          <a:p>
            <a:pPr marL="0" indent="0">
              <a:lnSpc>
                <a:spcPct val="100000"/>
              </a:lnSpc>
              <a:buNone/>
            </a:pPr>
            <a:r>
              <a:rPr lang="fr-FR" sz="13200" b="1" dirty="0">
                <a:solidFill>
                  <a:schemeClr val="accent2">
                    <a:lumMod val="75000"/>
                  </a:schemeClr>
                </a:solidFill>
              </a:rPr>
              <a:t>II - Quelles réponses en Europe ?</a:t>
            </a:r>
          </a:p>
          <a:p>
            <a:endParaRPr lang="fr-FR" sz="4800" b="1" dirty="0"/>
          </a:p>
          <a:p>
            <a:pPr marL="0" indent="0" algn="ctr">
              <a:buNone/>
            </a:pPr>
            <a:r>
              <a:rPr lang="fr-FR" sz="16000" dirty="0"/>
              <a:t> </a:t>
            </a:r>
            <a:r>
              <a:rPr lang="fr-FR" sz="12800" b="1" dirty="0">
                <a:solidFill>
                  <a:schemeClr val="accent2">
                    <a:lumMod val="75000"/>
                  </a:schemeClr>
                </a:solidFill>
              </a:rPr>
              <a:t>2013 : L’Initiative pour l’emploi des jeunes- IEJ </a:t>
            </a:r>
          </a:p>
          <a:p>
            <a:pPr marL="0" indent="0">
              <a:buNone/>
            </a:pPr>
            <a:r>
              <a:rPr lang="fr-FR" sz="11200" b="1" dirty="0">
                <a:solidFill>
                  <a:schemeClr val="accent2">
                    <a:lumMod val="75000"/>
                  </a:schemeClr>
                </a:solidFill>
              </a:rPr>
              <a:t>	</a:t>
            </a:r>
          </a:p>
          <a:p>
            <a:pPr marL="914400" lvl="2" indent="0">
              <a:buNone/>
            </a:pPr>
            <a:r>
              <a:rPr lang="fr-FR" sz="10400" dirty="0">
                <a:solidFill>
                  <a:schemeClr val="accent1"/>
                </a:solidFill>
              </a:rPr>
              <a:t>Instrument financier d’appui  à la GAE </a:t>
            </a:r>
          </a:p>
          <a:p>
            <a:pPr lvl="2"/>
            <a:r>
              <a:rPr lang="fr-FR" sz="9600" dirty="0"/>
              <a:t>accélérer la Garantie européenne</a:t>
            </a:r>
          </a:p>
          <a:p>
            <a:pPr lvl="2"/>
            <a:r>
              <a:rPr lang="fr-FR" sz="9600" dirty="0"/>
              <a:t>les NEET</a:t>
            </a:r>
          </a:p>
          <a:p>
            <a:pPr lvl="2"/>
            <a:r>
              <a:rPr lang="fr-FR" sz="9600" dirty="0"/>
              <a:t>les régions cibles : </a:t>
            </a:r>
            <a:r>
              <a:rPr lang="fr-FR" sz="9600" dirty="0" err="1"/>
              <a:t>tx</a:t>
            </a:r>
            <a:r>
              <a:rPr lang="fr-FR" sz="9600" dirty="0"/>
              <a:t> chômage &gt;= 25%</a:t>
            </a:r>
          </a:p>
          <a:p>
            <a:pPr lvl="2"/>
            <a:r>
              <a:rPr lang="fr-FR" sz="9600" dirty="0"/>
              <a:t>Mesures soutenues :</a:t>
            </a:r>
          </a:p>
          <a:p>
            <a:pPr lvl="3"/>
            <a:r>
              <a:rPr lang="fr-FR" sz="9000" dirty="0"/>
              <a:t>soutien aux NEET; stages, formations, subventions employeurs, soutien start-up,</a:t>
            </a:r>
          </a:p>
          <a:p>
            <a:pPr lvl="3"/>
            <a:r>
              <a:rPr lang="fr-FR" sz="9200" dirty="0"/>
              <a:t>Refonte politiques emploi jeunes /marché du </a:t>
            </a:r>
            <a:r>
              <a:rPr lang="fr-FR" sz="9200" dirty="0" err="1"/>
              <a:t>travail,reformes</a:t>
            </a:r>
            <a:r>
              <a:rPr lang="fr-FR" sz="9200" dirty="0"/>
              <a:t> structurelles et éducationnelles, Coopérations public/privé, Renforcement de programmés existants contre le chômage, Amélioration de la qualité des services,</a:t>
            </a:r>
          </a:p>
          <a:p>
            <a:pPr lvl="1"/>
            <a:endParaRPr lang="fr-FR" sz="8000" dirty="0"/>
          </a:p>
          <a:p>
            <a:pPr marL="457200" lvl="1" indent="0">
              <a:buNone/>
            </a:pPr>
            <a:endParaRPr lang="fr-FR" sz="8000" dirty="0"/>
          </a:p>
          <a:p>
            <a:pPr marL="0" indent="0">
              <a:buNone/>
            </a:pPr>
            <a:endParaRPr lang="fr-FR" sz="2400" dirty="0"/>
          </a:p>
          <a:p>
            <a:pPr marL="0" indent="0">
              <a:buNone/>
            </a:pPr>
            <a:endParaRPr lang="fr-FR" sz="2400" b="1" dirty="0">
              <a:solidFill>
                <a:srgbClr val="0070C0"/>
              </a:solidFill>
            </a:endParaRPr>
          </a:p>
          <a:p>
            <a:pPr marL="0" indent="0">
              <a:buNone/>
            </a:pPr>
            <a:r>
              <a:rPr lang="fr-FR" sz="2400" b="1" dirty="0">
                <a:solidFill>
                  <a:srgbClr val="0070C0"/>
                </a:solidFill>
              </a:rPr>
              <a:t> </a:t>
            </a:r>
            <a:endParaRPr lang="fr-FR" sz="2400" dirty="0">
              <a:solidFill>
                <a:srgbClr val="0070C0"/>
              </a:solidFill>
            </a:endParaRPr>
          </a:p>
        </p:txBody>
      </p:sp>
    </p:spTree>
    <p:extLst>
      <p:ext uri="{BB962C8B-B14F-4D97-AF65-F5344CB8AC3E}">
        <p14:creationId xmlns:p14="http://schemas.microsoft.com/office/powerpoint/2010/main" val="968616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831644" y="1276350"/>
            <a:ext cx="10515600" cy="4351338"/>
          </a:xfrm>
        </p:spPr>
        <p:txBody>
          <a:bodyPr>
            <a:normAutofit/>
          </a:bodyPr>
          <a:lstStyle/>
          <a:p>
            <a:pPr marL="0" indent="0">
              <a:buNone/>
            </a:pPr>
            <a:r>
              <a:rPr lang="fr-FR" sz="3600" b="1" dirty="0">
                <a:solidFill>
                  <a:schemeClr val="accent2">
                    <a:lumMod val="75000"/>
                  </a:schemeClr>
                </a:solidFill>
              </a:rPr>
              <a:t>Sommaire &amp; plan </a:t>
            </a:r>
          </a:p>
          <a:p>
            <a:r>
              <a:rPr lang="fr-FR" dirty="0"/>
              <a:t>Le sujet de ce focus :</a:t>
            </a:r>
          </a:p>
          <a:p>
            <a:pPr lvl="1"/>
            <a:r>
              <a:rPr lang="fr-FR" dirty="0"/>
              <a:t>Les jeunes touchés largement par le chômage/ Crise de 2008 </a:t>
            </a:r>
          </a:p>
          <a:p>
            <a:pPr lvl="1"/>
            <a:r>
              <a:rPr lang="fr-FR" dirty="0"/>
              <a:t>Mobilisation de l’UE : garantie européenne pour la jeunesse et initiative pour l’emploi des jeunes,</a:t>
            </a:r>
          </a:p>
          <a:p>
            <a:pPr lvl="1"/>
            <a:endParaRPr lang="fr-FR" dirty="0"/>
          </a:p>
          <a:p>
            <a:r>
              <a:rPr lang="fr-FR" dirty="0"/>
              <a:t> Plan :  </a:t>
            </a:r>
          </a:p>
          <a:p>
            <a:pPr lvl="1"/>
            <a:r>
              <a:rPr lang="fr-FR" dirty="0"/>
              <a:t>situation comparée du chômage des jeunes : diagnostic, et enjeux</a:t>
            </a:r>
          </a:p>
          <a:p>
            <a:pPr lvl="1"/>
            <a:r>
              <a:rPr lang="fr-FR" dirty="0"/>
              <a:t>Les réponses de l’UE : quelles initiatives, quels résultats  ?</a:t>
            </a:r>
          </a:p>
          <a:p>
            <a:pPr lvl="1"/>
            <a:r>
              <a:rPr lang="fr-FR" dirty="0"/>
              <a:t>En France, quelles actions ?</a:t>
            </a:r>
          </a:p>
          <a:p>
            <a:pPr lvl="1"/>
            <a:endParaRPr lang="fr-FR" dirty="0"/>
          </a:p>
          <a:p>
            <a:pPr lvl="1"/>
            <a:endParaRPr lang="fr-FR" dirty="0"/>
          </a:p>
          <a:p>
            <a:endParaRPr lang="fr-FR" dirty="0"/>
          </a:p>
          <a:p>
            <a:endParaRPr lang="fr-FR" dirty="0"/>
          </a:p>
        </p:txBody>
      </p:sp>
    </p:spTree>
    <p:extLst>
      <p:ext uri="{BB962C8B-B14F-4D97-AF65-F5344CB8AC3E}">
        <p14:creationId xmlns:p14="http://schemas.microsoft.com/office/powerpoint/2010/main" val="739881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879145" y="936171"/>
            <a:ext cx="10515600" cy="5434013"/>
          </a:xfrm>
        </p:spPr>
        <p:txBody>
          <a:bodyPr>
            <a:normAutofit fontScale="25000" lnSpcReduction="20000"/>
          </a:bodyPr>
          <a:lstStyle/>
          <a:p>
            <a:endParaRPr lang="fr-FR" sz="7400" b="1" dirty="0"/>
          </a:p>
          <a:p>
            <a:pPr marL="0" indent="0">
              <a:buNone/>
            </a:pPr>
            <a:r>
              <a:rPr lang="fr-FR" sz="13200" b="1" dirty="0">
                <a:solidFill>
                  <a:schemeClr val="accent2">
                    <a:lumMod val="75000"/>
                  </a:schemeClr>
                </a:solidFill>
              </a:rPr>
              <a:t>II - Quelles réponses en Europe ?</a:t>
            </a:r>
          </a:p>
          <a:p>
            <a:endParaRPr lang="fr-FR" sz="4800" b="1" dirty="0"/>
          </a:p>
          <a:p>
            <a:pPr marL="0" indent="0" algn="ctr">
              <a:buNone/>
            </a:pPr>
            <a:r>
              <a:rPr lang="fr-FR" sz="16000" dirty="0"/>
              <a:t> </a:t>
            </a:r>
            <a:r>
              <a:rPr lang="fr-FR" sz="12800" b="1" dirty="0">
                <a:solidFill>
                  <a:schemeClr val="accent2">
                    <a:lumMod val="75000"/>
                  </a:schemeClr>
                </a:solidFill>
              </a:rPr>
              <a:t>2013 : L’Initiative pour l’emploi des jeunes- IEJ </a:t>
            </a:r>
          </a:p>
          <a:p>
            <a:pPr marL="0" indent="0" algn="ctr">
              <a:buNone/>
            </a:pPr>
            <a:r>
              <a:rPr lang="fr-FR" sz="11200" b="1" dirty="0">
                <a:solidFill>
                  <a:schemeClr val="accent2">
                    <a:lumMod val="75000"/>
                  </a:schemeClr>
                </a:solidFill>
              </a:rPr>
              <a:t>	l’appel de la commission – 19/06/2013</a:t>
            </a:r>
          </a:p>
          <a:p>
            <a:r>
              <a:rPr lang="fr-FR" sz="12800" dirty="0"/>
              <a:t>Accélérer la mise en œuvre des mesures d’urgence (IEJ)- effet rapide,</a:t>
            </a:r>
          </a:p>
          <a:p>
            <a:r>
              <a:rPr lang="fr-FR" sz="12800" dirty="0"/>
              <a:t>Engager des reformes structurelles du marché du travail</a:t>
            </a:r>
          </a:p>
          <a:p>
            <a:pPr lvl="1"/>
            <a:r>
              <a:rPr lang="fr-FR" sz="12800" dirty="0"/>
              <a:t>Rendre l’Europe + compétitive</a:t>
            </a:r>
          </a:p>
          <a:p>
            <a:pPr lvl="1"/>
            <a:r>
              <a:rPr lang="fr-FR" sz="12800" dirty="0"/>
              <a:t>Long terme </a:t>
            </a:r>
          </a:p>
          <a:p>
            <a:pPr lvl="1"/>
            <a:r>
              <a:rPr lang="fr-FR" sz="12800" b="1" dirty="0">
                <a:solidFill>
                  <a:schemeClr val="accent1"/>
                </a:solidFill>
              </a:rPr>
              <a:t>véritable marché du travail européen à plus long terme</a:t>
            </a:r>
          </a:p>
          <a:p>
            <a:pPr marL="0" indent="0">
              <a:buNone/>
            </a:pPr>
            <a:r>
              <a:rPr lang="fr-FR" sz="11200" dirty="0"/>
              <a:t>	</a:t>
            </a:r>
            <a:endParaRPr lang="fr-FR" sz="2400" dirty="0"/>
          </a:p>
          <a:p>
            <a:pPr marL="0" indent="0">
              <a:buNone/>
            </a:pPr>
            <a:endParaRPr lang="fr-FR" sz="2400" b="1" dirty="0">
              <a:solidFill>
                <a:srgbClr val="0070C0"/>
              </a:solidFill>
            </a:endParaRPr>
          </a:p>
          <a:p>
            <a:pPr marL="0" indent="0">
              <a:buNone/>
            </a:pPr>
            <a:r>
              <a:rPr lang="fr-FR" sz="2400" b="1" dirty="0">
                <a:solidFill>
                  <a:srgbClr val="0070C0"/>
                </a:solidFill>
              </a:rPr>
              <a:t> </a:t>
            </a:r>
            <a:endParaRPr lang="fr-FR" sz="2400" dirty="0">
              <a:solidFill>
                <a:srgbClr val="0070C0"/>
              </a:solidFill>
            </a:endParaRPr>
          </a:p>
        </p:txBody>
      </p:sp>
    </p:spTree>
    <p:extLst>
      <p:ext uri="{BB962C8B-B14F-4D97-AF65-F5344CB8AC3E}">
        <p14:creationId xmlns:p14="http://schemas.microsoft.com/office/powerpoint/2010/main" val="172435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5241" y="870732"/>
            <a:ext cx="5364009" cy="1415268"/>
          </a:xfrm>
        </p:spPr>
        <p:txBody>
          <a:bodyPr/>
          <a:lstStyle/>
          <a:p>
            <a:r>
              <a:rPr lang="fr-FR" dirty="0"/>
              <a:t> </a:t>
            </a:r>
          </a:p>
        </p:txBody>
      </p:sp>
      <p:pic>
        <p:nvPicPr>
          <p:cNvPr id="5" name="Espace réservé du contenu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19281" y="272268"/>
            <a:ext cx="6301269" cy="6585732"/>
          </a:xfr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86000"/>
            <a:ext cx="5654040" cy="1409700"/>
          </a:xfrm>
          <a:prstGeom prst="rect">
            <a:avLst/>
          </a:prstGeom>
        </p:spPr>
      </p:pic>
      <p:sp>
        <p:nvSpPr>
          <p:cNvPr id="10" name="ZoneTexte 9"/>
          <p:cNvSpPr txBox="1"/>
          <p:nvPr/>
        </p:nvSpPr>
        <p:spPr>
          <a:xfrm>
            <a:off x="266700" y="1485900"/>
            <a:ext cx="4438650" cy="584775"/>
          </a:xfrm>
          <a:prstGeom prst="rect">
            <a:avLst/>
          </a:prstGeom>
          <a:noFill/>
        </p:spPr>
        <p:txBody>
          <a:bodyPr wrap="square" rtlCol="0">
            <a:spAutoFit/>
          </a:bodyPr>
          <a:lstStyle/>
          <a:p>
            <a:r>
              <a:rPr lang="fr-FR" sz="3200" dirty="0"/>
              <a:t>Réalisations IEJ-2016</a:t>
            </a:r>
          </a:p>
        </p:txBody>
      </p:sp>
      <p:sp>
        <p:nvSpPr>
          <p:cNvPr id="11" name="ZoneTexte 10"/>
          <p:cNvSpPr txBox="1"/>
          <p:nvPr/>
        </p:nvSpPr>
        <p:spPr>
          <a:xfrm>
            <a:off x="170696" y="4705350"/>
            <a:ext cx="5548586" cy="2123658"/>
          </a:xfrm>
          <a:prstGeom prst="rect">
            <a:avLst/>
          </a:prstGeom>
          <a:noFill/>
        </p:spPr>
        <p:txBody>
          <a:bodyPr wrap="square" rtlCol="0">
            <a:spAutoFit/>
          </a:bodyPr>
          <a:lstStyle/>
          <a:p>
            <a:r>
              <a:rPr lang="fr-FR" sz="2400" b="1" dirty="0">
                <a:solidFill>
                  <a:schemeClr val="accent2"/>
                </a:solidFill>
              </a:rPr>
              <a:t>2013 : 114 régions éligibles, 20 Etats membres.,</a:t>
            </a:r>
          </a:p>
          <a:p>
            <a:r>
              <a:rPr lang="fr-FR" sz="2400" b="1" dirty="0">
                <a:solidFill>
                  <a:schemeClr val="accent2"/>
                </a:solidFill>
              </a:rPr>
              <a:t> 2015, 89 régions éligibles, 15 Etats membres</a:t>
            </a:r>
          </a:p>
          <a:p>
            <a:endParaRPr lang="fr-FR" dirty="0"/>
          </a:p>
          <a:p>
            <a:endParaRPr lang="fr-FR" dirty="0"/>
          </a:p>
        </p:txBody>
      </p:sp>
    </p:spTree>
    <p:extLst>
      <p:ext uri="{BB962C8B-B14F-4D97-AF65-F5344CB8AC3E}">
        <p14:creationId xmlns:p14="http://schemas.microsoft.com/office/powerpoint/2010/main" val="2915372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0" y="1276350"/>
            <a:ext cx="8131925" cy="551993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396626" y="2236470"/>
            <a:ext cx="3176249" cy="2164080"/>
          </a:xfrm>
          <a:prstGeom prst="rect">
            <a:avLst/>
          </a:prstGeom>
        </p:spPr>
      </p:pic>
    </p:spTree>
    <p:extLst>
      <p:ext uri="{BB962C8B-B14F-4D97-AF65-F5344CB8AC3E}">
        <p14:creationId xmlns:p14="http://schemas.microsoft.com/office/powerpoint/2010/main" val="1964160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641639" y="1276350"/>
            <a:ext cx="10515600" cy="4351338"/>
          </a:xfrm>
        </p:spPr>
        <p:txBody>
          <a:bodyPr>
            <a:normAutofit lnSpcReduction="10000"/>
          </a:bodyPr>
          <a:lstStyle/>
          <a:p>
            <a:pPr marL="0" indent="0">
              <a:buNone/>
            </a:pPr>
            <a:r>
              <a:rPr lang="fr-FR" sz="3300" b="1" dirty="0">
                <a:solidFill>
                  <a:schemeClr val="accent2">
                    <a:lumMod val="75000"/>
                  </a:schemeClr>
                </a:solidFill>
              </a:rPr>
              <a:t>III- En France , quelles actions ?</a:t>
            </a:r>
          </a:p>
          <a:p>
            <a:r>
              <a:rPr lang="fr-FR" sz="3200" dirty="0"/>
              <a:t>Plan national – GEJ- IEJ</a:t>
            </a:r>
          </a:p>
          <a:p>
            <a:r>
              <a:rPr lang="fr-FR" sz="3200" dirty="0"/>
              <a:t>Les NEET - accompagnement de jeunes-</a:t>
            </a:r>
          </a:p>
          <a:p>
            <a:r>
              <a:rPr lang="fr-FR" sz="3200" dirty="0"/>
              <a:t>Avec 310,2 millions d’euros pour la période 2014-2018, la France est le troisième pays bénéficiaire, derrière l’Espagne et l’Italie. </a:t>
            </a:r>
          </a:p>
          <a:p>
            <a:r>
              <a:rPr lang="fr-FR" sz="3200" dirty="0"/>
              <a:t>Cette somme est doublée grâce au Fonds social européen qui complète le tour de table financier avec 310 millions d’euros supplémentaires.</a:t>
            </a:r>
          </a:p>
          <a:p>
            <a:endParaRPr lang="fr-FR" sz="3200" b="1" dirty="0">
              <a:solidFill>
                <a:schemeClr val="accent2"/>
              </a:solidFill>
            </a:endParaRPr>
          </a:p>
          <a:p>
            <a:endParaRPr lang="fr-FR" sz="3200" b="1" dirty="0">
              <a:solidFill>
                <a:schemeClr val="accent2"/>
              </a:solidFill>
            </a:endParaRPr>
          </a:p>
        </p:txBody>
      </p:sp>
    </p:spTree>
    <p:extLst>
      <p:ext uri="{BB962C8B-B14F-4D97-AF65-F5344CB8AC3E}">
        <p14:creationId xmlns:p14="http://schemas.microsoft.com/office/powerpoint/2010/main" val="7115485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1057275" y="2149475"/>
            <a:ext cx="10515600" cy="4351338"/>
          </a:xfrm>
        </p:spPr>
        <p:txBody>
          <a:bodyPr/>
          <a:lstStyle/>
          <a:p>
            <a:pPr marL="0" indent="0">
              <a:buNone/>
            </a:pPr>
            <a:r>
              <a:rPr lang="fr-FR" sz="3200" b="1" dirty="0">
                <a:solidFill>
                  <a:schemeClr val="accent2"/>
                </a:solidFill>
              </a:rPr>
              <a:t>Les 3 objectifs du plan français Garantie jeunesse</a:t>
            </a:r>
          </a:p>
          <a:p>
            <a:r>
              <a:rPr lang="fr-FR" b="1" dirty="0"/>
              <a:t>le repérage des jeunes NEET</a:t>
            </a:r>
          </a:p>
          <a:p>
            <a:r>
              <a:rPr lang="fr-FR" b="1" dirty="0"/>
              <a:t>l’accompagnement suivi et personnalisé</a:t>
            </a:r>
          </a:p>
          <a:p>
            <a:r>
              <a:rPr lang="fr-FR" b="1" dirty="0"/>
              <a:t>la facilitation de l’insertion professionnelle </a:t>
            </a:r>
            <a:r>
              <a:rPr lang="fr-FR" dirty="0"/>
              <a:t> </a:t>
            </a:r>
          </a:p>
          <a:p>
            <a:endParaRPr lang="fr-FR" dirty="0"/>
          </a:p>
        </p:txBody>
      </p:sp>
    </p:spTree>
    <p:extLst>
      <p:ext uri="{BB962C8B-B14F-4D97-AF65-F5344CB8AC3E}">
        <p14:creationId xmlns:p14="http://schemas.microsoft.com/office/powerpoint/2010/main" val="316649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6" name="Espace réservé du contenu 5"/>
          <p:cNvSpPr>
            <a:spLocks noGrp="1"/>
          </p:cNvSpPr>
          <p:nvPr>
            <p:ph idx="1"/>
          </p:nvPr>
        </p:nvSpPr>
        <p:spPr/>
        <p:txBody>
          <a:bodyPr>
            <a:normAutofit fontScale="92500" lnSpcReduction="10000"/>
          </a:bodyPr>
          <a:lstStyle/>
          <a:p>
            <a:pPr marL="0" indent="0">
              <a:buNone/>
            </a:pPr>
            <a:r>
              <a:rPr lang="fr-FR" dirty="0"/>
              <a:t>Le PO national IEJ :premier de l’UE à être validé par la Commission européenne en juin 2014</a:t>
            </a:r>
          </a:p>
          <a:p>
            <a:r>
              <a:rPr lang="fr-FR" dirty="0"/>
              <a:t> </a:t>
            </a:r>
            <a:r>
              <a:rPr lang="fr-FR" b="1" dirty="0"/>
              <a:t>Programme Opérationnel national IEJ</a:t>
            </a:r>
            <a:r>
              <a:rPr lang="fr-FR" dirty="0"/>
              <a:t>, géré par la Direction générale à l’emploi et à la formation professionnelle (DGEFP)</a:t>
            </a:r>
          </a:p>
          <a:p>
            <a:pPr lvl="1"/>
            <a:r>
              <a:rPr lang="fr-FR" sz="2000" dirty="0"/>
              <a:t>promotion de l’emploi, au soutien à la mobilité et à la promotion de l’inclusion sociale et la lutte contre la pauvreté</a:t>
            </a:r>
            <a:r>
              <a:rPr lang="fr-FR" dirty="0"/>
              <a:t>,</a:t>
            </a:r>
          </a:p>
          <a:p>
            <a:r>
              <a:rPr lang="fr-FR" b="1" dirty="0"/>
              <a:t>12 Programmes opérationnels régionaux</a:t>
            </a:r>
            <a:r>
              <a:rPr lang="fr-FR" dirty="0"/>
              <a:t> gérés par les Conseils régionaux des territoires éligibles à l’IEJ</a:t>
            </a:r>
            <a:endParaRPr lang="fr-FR" sz="2000" dirty="0"/>
          </a:p>
          <a:p>
            <a:pPr lvl="1" fontAlgn="base"/>
            <a:r>
              <a:rPr lang="fr-FR" sz="2000" dirty="0"/>
              <a:t>Education, compétences et formation tout au long de la vie. </a:t>
            </a:r>
          </a:p>
          <a:p>
            <a:pPr lvl="1" fontAlgn="base"/>
            <a:r>
              <a:rPr lang="fr-FR" sz="2000" dirty="0"/>
              <a:t>Les </a:t>
            </a:r>
            <a:r>
              <a:rPr lang="fr-FR" sz="2000" b="1" dirty="0"/>
              <a:t>territoires éligibles</a:t>
            </a:r>
            <a:r>
              <a:rPr lang="fr-FR" sz="2000" dirty="0"/>
              <a:t> (13 régions et 3 départements) : Aquitaine, Auvergne, Centre, Champagne-Ardenne, Haute-Normandie, Languedoc-Roussillon, Nord-Pas-de-Calais, Picardie, Guadeloupe, Martinique, Guyane, Réunion, Mayotte, Bouches-du-Rhône, Haute-Garonne et Seine-Saint-Denis</a:t>
            </a:r>
          </a:p>
          <a:p>
            <a:endParaRPr lang="fr-FR" dirty="0"/>
          </a:p>
        </p:txBody>
      </p:sp>
    </p:spTree>
    <p:extLst>
      <p:ext uri="{BB962C8B-B14F-4D97-AF65-F5344CB8AC3E}">
        <p14:creationId xmlns:p14="http://schemas.microsoft.com/office/powerpoint/2010/main" val="2854938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normAutofit/>
          </a:bodyPr>
          <a:lstStyle/>
          <a:p>
            <a:r>
              <a:rPr lang="fr-FR" b="1" dirty="0">
                <a:solidFill>
                  <a:schemeClr val="accent2">
                    <a:lumMod val="75000"/>
                  </a:schemeClr>
                </a:solidFill>
              </a:rPr>
              <a:t>III- En France , quels résultats ?</a:t>
            </a:r>
          </a:p>
        </p:txBody>
      </p:sp>
      <p:sp>
        <p:nvSpPr>
          <p:cNvPr id="3" name="Espace réservé du contenu 2"/>
          <p:cNvSpPr>
            <a:spLocks noGrp="1"/>
          </p:cNvSpPr>
          <p:nvPr>
            <p:ph idx="1"/>
          </p:nvPr>
        </p:nvSpPr>
        <p:spPr>
          <a:xfrm>
            <a:off x="1057275" y="2149475"/>
            <a:ext cx="10515600" cy="4351338"/>
          </a:xfrm>
        </p:spPr>
        <p:txBody>
          <a:bodyPr>
            <a:normAutofit/>
          </a:bodyPr>
          <a:lstStyle/>
          <a:p>
            <a:pPr fontAlgn="base"/>
            <a:r>
              <a:rPr lang="fr-FR" b="1" dirty="0"/>
              <a:t>Des sorties positives pour les jeunes NEET dans un cas sur deux</a:t>
            </a:r>
          </a:p>
          <a:p>
            <a:pPr fontAlgn="base"/>
            <a:r>
              <a:rPr lang="fr-FR" b="1" dirty="0"/>
              <a:t>750 opérations financées</a:t>
            </a:r>
          </a:p>
          <a:p>
            <a:pPr fontAlgn="base"/>
            <a:r>
              <a:rPr lang="fr-FR" dirty="0"/>
              <a:t> 215 000 bénéficiaires</a:t>
            </a:r>
          </a:p>
          <a:p>
            <a:pPr fontAlgn="base"/>
            <a:r>
              <a:rPr lang="fr-FR" dirty="0"/>
              <a:t>trajectoire d’insertion durable puisque le taux d’emploi atteint 50 %, 6 mois après la sortie des opérations,</a:t>
            </a:r>
          </a:p>
          <a:p>
            <a:pPr fontAlgn="base"/>
            <a:r>
              <a:rPr lang="fr-FR" dirty="0"/>
              <a:t>Objectif : 365 000 fin 2018</a:t>
            </a:r>
          </a:p>
          <a:p>
            <a:pPr fontAlgn="base"/>
            <a:endParaRPr lang="fr-FR" dirty="0"/>
          </a:p>
          <a:p>
            <a:endParaRPr lang="fr-FR" dirty="0"/>
          </a:p>
        </p:txBody>
      </p:sp>
    </p:spTree>
    <p:extLst>
      <p:ext uri="{BB962C8B-B14F-4D97-AF65-F5344CB8AC3E}">
        <p14:creationId xmlns:p14="http://schemas.microsoft.com/office/powerpoint/2010/main" val="535800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190006" y="1026968"/>
            <a:ext cx="11780322" cy="4351338"/>
          </a:xfrm>
        </p:spPr>
        <p:txBody>
          <a:bodyPr>
            <a:normAutofit/>
          </a:bodyPr>
          <a:lstStyle/>
          <a:p>
            <a:pPr marL="0" indent="0">
              <a:buNone/>
            </a:pPr>
            <a:r>
              <a:rPr lang="fr-FR" sz="3600" b="1" dirty="0">
                <a:solidFill>
                  <a:schemeClr val="accent2">
                    <a:lumMod val="75000"/>
                  </a:schemeClr>
                </a:solidFill>
              </a:rPr>
              <a:t>IV – </a:t>
            </a:r>
            <a:r>
              <a:rPr lang="fr-FR" sz="2000" b="1" dirty="0">
                <a:solidFill>
                  <a:schemeClr val="accent2">
                    <a:lumMod val="75000"/>
                  </a:schemeClr>
                </a:solidFill>
              </a:rPr>
              <a:t>3 ans après, </a:t>
            </a:r>
            <a:r>
              <a:rPr lang="fr-FR" sz="3600" b="1" dirty="0">
                <a:solidFill>
                  <a:schemeClr val="accent2">
                    <a:lumMod val="75000"/>
                  </a:schemeClr>
                </a:solidFill>
              </a:rPr>
              <a:t>un bilan en demi-teinte </a:t>
            </a:r>
            <a:r>
              <a:rPr lang="fr-FR" sz="2000" b="1" dirty="0">
                <a:solidFill>
                  <a:schemeClr val="accent2">
                    <a:lumMod val="75000"/>
                  </a:schemeClr>
                </a:solidFill>
              </a:rPr>
              <a:t>selon la cour des comptes européenne</a:t>
            </a:r>
            <a:endParaRPr lang="fr-FR" sz="2000" b="1" dirty="0">
              <a:solidFill>
                <a:schemeClr val="accent2"/>
              </a:solidFill>
            </a:endParaRPr>
          </a:p>
          <a:p>
            <a:endParaRPr lang="fr-FR" sz="3200" b="1" dirty="0">
              <a:solidFill>
                <a:schemeClr val="accent2"/>
              </a:solidFill>
            </a:endParaRPr>
          </a:p>
        </p:txBody>
      </p:sp>
      <p:pic>
        <p:nvPicPr>
          <p:cNvPr id="4" name="Image 3"/>
          <p:cNvPicPr>
            <a:picLocks noChangeAspect="1"/>
          </p:cNvPicPr>
          <p:nvPr/>
        </p:nvPicPr>
        <p:blipFill>
          <a:blip r:embed="rId5"/>
          <a:stretch>
            <a:fillRect/>
          </a:stretch>
        </p:blipFill>
        <p:spPr>
          <a:xfrm>
            <a:off x="190006" y="1925063"/>
            <a:ext cx="8707364" cy="4309482"/>
          </a:xfrm>
          <a:prstGeom prst="rect">
            <a:avLst/>
          </a:prstGeom>
        </p:spPr>
      </p:pic>
      <p:sp>
        <p:nvSpPr>
          <p:cNvPr id="5" name="ZoneTexte 4"/>
          <p:cNvSpPr txBox="1"/>
          <p:nvPr/>
        </p:nvSpPr>
        <p:spPr>
          <a:xfrm>
            <a:off x="8897370" y="3451452"/>
            <a:ext cx="2980707" cy="1754326"/>
          </a:xfrm>
          <a:prstGeom prst="rect">
            <a:avLst/>
          </a:prstGeom>
          <a:noFill/>
        </p:spPr>
        <p:txBody>
          <a:bodyPr wrap="square" rtlCol="0">
            <a:spAutoFit/>
          </a:bodyPr>
          <a:lstStyle/>
          <a:p>
            <a:r>
              <a:rPr lang="fr-FR" b="1" dirty="0">
                <a:solidFill>
                  <a:schemeClr val="accent2">
                    <a:lumMod val="75000"/>
                  </a:schemeClr>
                </a:solidFill>
              </a:rPr>
              <a:t>La diminution des NEET, notamment des NEET au chômage tient plus à la poursuite d’études plus longtemps qu’à l’accès à l’emploi</a:t>
            </a:r>
          </a:p>
        </p:txBody>
      </p:sp>
    </p:spTree>
    <p:extLst>
      <p:ext uri="{BB962C8B-B14F-4D97-AF65-F5344CB8AC3E}">
        <p14:creationId xmlns:p14="http://schemas.microsoft.com/office/powerpoint/2010/main" val="223631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190006" y="1026968"/>
            <a:ext cx="11780322" cy="4351338"/>
          </a:xfrm>
        </p:spPr>
        <p:txBody>
          <a:bodyPr>
            <a:normAutofit/>
          </a:bodyPr>
          <a:lstStyle/>
          <a:p>
            <a:pPr marL="0" indent="0">
              <a:buNone/>
            </a:pPr>
            <a:r>
              <a:rPr lang="fr-FR" sz="3600" b="1" dirty="0">
                <a:solidFill>
                  <a:schemeClr val="accent2">
                    <a:lumMod val="75000"/>
                  </a:schemeClr>
                </a:solidFill>
              </a:rPr>
              <a:t>IV – </a:t>
            </a:r>
            <a:r>
              <a:rPr lang="fr-FR" sz="2000" b="1" dirty="0">
                <a:solidFill>
                  <a:schemeClr val="accent2">
                    <a:lumMod val="75000"/>
                  </a:schemeClr>
                </a:solidFill>
              </a:rPr>
              <a:t>3 ans après, </a:t>
            </a:r>
            <a:r>
              <a:rPr lang="fr-FR" sz="3600" b="1" dirty="0">
                <a:solidFill>
                  <a:schemeClr val="accent2">
                    <a:lumMod val="75000"/>
                  </a:schemeClr>
                </a:solidFill>
              </a:rPr>
              <a:t>un bilan en demi-teinte </a:t>
            </a:r>
            <a:r>
              <a:rPr lang="fr-FR" sz="2000" b="1" dirty="0">
                <a:solidFill>
                  <a:schemeClr val="accent2">
                    <a:lumMod val="75000"/>
                  </a:schemeClr>
                </a:solidFill>
              </a:rPr>
              <a:t>selon la cour des comptes européenne</a:t>
            </a:r>
            <a:endParaRPr lang="fr-FR" sz="2000" b="1" dirty="0">
              <a:solidFill>
                <a:schemeClr val="accent2"/>
              </a:solidFill>
            </a:endParaRPr>
          </a:p>
          <a:p>
            <a:endParaRPr lang="fr-FR" sz="3200" b="1" dirty="0">
              <a:solidFill>
                <a:schemeClr val="accent2"/>
              </a:solidFill>
            </a:endParaRPr>
          </a:p>
        </p:txBody>
      </p:sp>
      <p:sp>
        <p:nvSpPr>
          <p:cNvPr id="5" name="ZoneTexte 4"/>
          <p:cNvSpPr txBox="1"/>
          <p:nvPr/>
        </p:nvSpPr>
        <p:spPr>
          <a:xfrm>
            <a:off x="7840466" y="3095192"/>
            <a:ext cx="298070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D7D31">
                    <a:lumMod val="75000"/>
                  </a:srgbClr>
                </a:solidFill>
                <a:effectLst/>
                <a:uLnTx/>
                <a:uFillTx/>
                <a:latin typeface="Open Sans"/>
                <a:ea typeface="+mn-ea"/>
                <a:cs typeface="+mn-cs"/>
              </a:rPr>
              <a:t>Les situations inconnues traduisant un dysfonctionnement au niveau des systèmes de comptage.</a:t>
            </a:r>
          </a:p>
        </p:txBody>
      </p:sp>
      <p:pic>
        <p:nvPicPr>
          <p:cNvPr id="6" name="Image 5"/>
          <p:cNvPicPr>
            <a:picLocks noChangeAspect="1"/>
          </p:cNvPicPr>
          <p:nvPr/>
        </p:nvPicPr>
        <p:blipFill>
          <a:blip r:embed="rId5"/>
          <a:stretch>
            <a:fillRect/>
          </a:stretch>
        </p:blipFill>
        <p:spPr>
          <a:xfrm>
            <a:off x="531545" y="1947365"/>
            <a:ext cx="7067550" cy="4762500"/>
          </a:xfrm>
          <a:prstGeom prst="rect">
            <a:avLst/>
          </a:prstGeom>
        </p:spPr>
      </p:pic>
    </p:spTree>
    <p:extLst>
      <p:ext uri="{BB962C8B-B14F-4D97-AF65-F5344CB8AC3E}">
        <p14:creationId xmlns:p14="http://schemas.microsoft.com/office/powerpoint/2010/main" val="5263913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190006" y="1026968"/>
            <a:ext cx="11780322" cy="4351338"/>
          </a:xfrm>
        </p:spPr>
        <p:txBody>
          <a:bodyPr>
            <a:normAutofit/>
          </a:bodyPr>
          <a:lstStyle/>
          <a:p>
            <a:pPr marL="0" indent="0">
              <a:buNone/>
            </a:pPr>
            <a:r>
              <a:rPr lang="fr-FR" sz="3600" b="1" dirty="0">
                <a:solidFill>
                  <a:schemeClr val="accent2">
                    <a:lumMod val="75000"/>
                  </a:schemeClr>
                </a:solidFill>
              </a:rPr>
              <a:t>IV – </a:t>
            </a:r>
            <a:r>
              <a:rPr lang="fr-FR" sz="2000" b="1" dirty="0">
                <a:solidFill>
                  <a:schemeClr val="accent2">
                    <a:lumMod val="75000"/>
                  </a:schemeClr>
                </a:solidFill>
              </a:rPr>
              <a:t>3 ans après, </a:t>
            </a:r>
            <a:r>
              <a:rPr lang="fr-FR" sz="3600" b="1" dirty="0">
                <a:solidFill>
                  <a:schemeClr val="accent2">
                    <a:lumMod val="75000"/>
                  </a:schemeClr>
                </a:solidFill>
              </a:rPr>
              <a:t>un bilan en demi-teinte </a:t>
            </a:r>
            <a:r>
              <a:rPr lang="fr-FR" sz="2000" b="1" dirty="0">
                <a:solidFill>
                  <a:schemeClr val="accent2">
                    <a:lumMod val="75000"/>
                  </a:schemeClr>
                </a:solidFill>
              </a:rPr>
              <a:t>selon la cour des comptes européenne</a:t>
            </a:r>
            <a:endParaRPr lang="fr-FR" sz="2000" b="1" dirty="0">
              <a:solidFill>
                <a:schemeClr val="accent2"/>
              </a:solidFill>
            </a:endParaRPr>
          </a:p>
          <a:p>
            <a:endParaRPr lang="fr-FR" sz="3200" b="1" dirty="0">
              <a:solidFill>
                <a:schemeClr val="accent2"/>
              </a:solidFill>
            </a:endParaRPr>
          </a:p>
        </p:txBody>
      </p:sp>
      <p:sp>
        <p:nvSpPr>
          <p:cNvPr id="5" name="ZoneTexte 4"/>
          <p:cNvSpPr txBox="1"/>
          <p:nvPr/>
        </p:nvSpPr>
        <p:spPr>
          <a:xfrm>
            <a:off x="546265" y="1860159"/>
            <a:ext cx="10343408"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dirty="0">
                <a:ln>
                  <a:noFill/>
                </a:ln>
                <a:effectLst/>
                <a:uLnTx/>
                <a:uFillTx/>
                <a:latin typeface="Open Sans"/>
                <a:ea typeface="+mn-ea"/>
                <a:cs typeface="+mn-cs"/>
              </a:rPr>
              <a:t>Quelques constats de la Cour des Comptes :</a:t>
            </a:r>
          </a:p>
          <a:p>
            <a:pPr marL="800100" lvl="1" indent="-342900">
              <a:buFont typeface="Arial" panose="020B0604020202020204" pitchFamily="34" charset="0"/>
              <a:buChar char="•"/>
            </a:pPr>
            <a:r>
              <a:rPr lang="fr-FR" sz="2200" dirty="0">
                <a:latin typeface="Open Sans"/>
              </a:rPr>
              <a:t>Un problème de comptage, identification des publics cibles (un des gros enjeux)</a:t>
            </a:r>
          </a:p>
          <a:p>
            <a:pPr marL="800100" lvl="1" indent="-342900">
              <a:buFont typeface="Arial" panose="020B0604020202020204" pitchFamily="34" charset="0"/>
              <a:buChar char="•"/>
            </a:pPr>
            <a:r>
              <a:rPr kumimoji="0" lang="fr-FR" sz="2200" i="0" u="none" strike="noStrike" kern="1200" cap="none" spc="0" normalizeH="0" baseline="0" noProof="0" dirty="0">
                <a:ln>
                  <a:noFill/>
                </a:ln>
                <a:effectLst/>
                <a:uLnTx/>
                <a:uFillTx/>
                <a:latin typeface="Open Sans"/>
                <a:ea typeface="+mn-ea"/>
                <a:cs typeface="+mn-cs"/>
              </a:rPr>
              <a:t>Une « offre de qualité » diversement </a:t>
            </a:r>
            <a:r>
              <a:rPr lang="fr-FR" sz="2200" dirty="0">
                <a:latin typeface="Open Sans"/>
              </a:rPr>
              <a:t>appréciée</a:t>
            </a:r>
          </a:p>
          <a:p>
            <a:pPr marL="800100" lvl="1" indent="-342900">
              <a:buFont typeface="Arial" panose="020B0604020202020204" pitchFamily="34" charset="0"/>
              <a:buChar char="•"/>
            </a:pPr>
            <a:r>
              <a:rPr kumimoji="0" lang="fr-FR" sz="2200" i="0" u="none" strike="noStrike" kern="1200" cap="none" spc="0" normalizeH="0" baseline="0" noProof="0" dirty="0">
                <a:ln>
                  <a:noFill/>
                </a:ln>
                <a:effectLst/>
                <a:uLnTx/>
                <a:uFillTx/>
                <a:latin typeface="Open Sans"/>
                <a:ea typeface="+mn-ea"/>
                <a:cs typeface="+mn-cs"/>
              </a:rPr>
              <a:t>Des « offres de qualité » en qua</a:t>
            </a:r>
            <a:r>
              <a:rPr lang="fr-FR" sz="2200" dirty="0" err="1">
                <a:latin typeface="Open Sans"/>
              </a:rPr>
              <a:t>ntité</a:t>
            </a:r>
            <a:r>
              <a:rPr lang="fr-FR" sz="2200" dirty="0">
                <a:latin typeface="Open Sans"/>
              </a:rPr>
              <a:t> insuffisante</a:t>
            </a:r>
          </a:p>
          <a:p>
            <a:pPr marL="800100" lvl="1" indent="-342900">
              <a:buFont typeface="Arial" panose="020B0604020202020204" pitchFamily="34" charset="0"/>
              <a:buChar char="•"/>
            </a:pPr>
            <a:r>
              <a:rPr kumimoji="0" lang="fr-FR" sz="2200" i="0" u="none" strike="noStrike" kern="1200" cap="none" spc="0" normalizeH="0" baseline="0" noProof="0" dirty="0">
                <a:ln>
                  <a:noFill/>
                </a:ln>
                <a:effectLst/>
                <a:uLnTx/>
                <a:uFillTx/>
                <a:latin typeface="Open Sans"/>
                <a:ea typeface="+mn-ea"/>
                <a:cs typeface="+mn-cs"/>
              </a:rPr>
              <a:t>Pas de démarche budgétaire pour la mise en œuvre de la Garantie Jeunesse.  </a:t>
            </a:r>
            <a:r>
              <a:rPr kumimoji="0" lang="fr-FR" sz="2000" i="0" u="none" strike="noStrike" kern="1200" cap="none" spc="0" normalizeH="0" baseline="0" noProof="0" dirty="0">
                <a:ln>
                  <a:noFill/>
                </a:ln>
                <a:effectLst/>
                <a:uLnTx/>
                <a:uFillTx/>
                <a:latin typeface="Open Sans"/>
                <a:ea typeface="+mn-ea"/>
                <a:cs typeface="+mn-cs"/>
              </a:rPr>
              <a:t>(u</a:t>
            </a:r>
            <a:r>
              <a:rPr lang="fr-FR" sz="2000" dirty="0">
                <a:latin typeface="Open Sans"/>
              </a:rPr>
              <a:t>ne logique de consommation de moyens plutôt qu’une démarche analyse des besoins </a:t>
            </a:r>
            <a:r>
              <a:rPr lang="fr-FR" sz="2000" dirty="0">
                <a:latin typeface="Open Sans"/>
                <a:sym typeface="Wingdings" panose="05000000000000000000" pitchFamily="2" charset="2"/>
              </a:rPr>
              <a:t> estimation des coûts  allocation des moyens)</a:t>
            </a:r>
          </a:p>
          <a:p>
            <a:pPr marL="800100" lvl="1" indent="-342900">
              <a:buFont typeface="Arial" panose="020B0604020202020204" pitchFamily="34" charset="0"/>
              <a:buChar char="•"/>
            </a:pPr>
            <a:r>
              <a:rPr kumimoji="0" lang="fr-FR" sz="2200" i="0" u="none" strike="noStrike" kern="1200" cap="none" spc="0" normalizeH="0" baseline="0" noProof="0" dirty="0">
                <a:ln>
                  <a:noFill/>
                </a:ln>
                <a:effectLst/>
                <a:uLnTx/>
                <a:uFillTx/>
                <a:latin typeface="Open Sans"/>
                <a:ea typeface="+mn-ea"/>
                <a:cs typeface="+mn-cs"/>
                <a:sym typeface="Wingdings" panose="05000000000000000000" pitchFamily="2" charset="2"/>
              </a:rPr>
              <a:t>Peu de travail sur l’inadéquation des compétences offre/demande</a:t>
            </a:r>
          </a:p>
          <a:p>
            <a:pPr marL="800100" lvl="1" indent="-342900">
              <a:buFont typeface="Arial" panose="020B0604020202020204" pitchFamily="34" charset="0"/>
              <a:buChar char="•"/>
            </a:pPr>
            <a:r>
              <a:rPr lang="fr-FR" sz="2200" dirty="0">
                <a:latin typeface="Open Sans"/>
                <a:sym typeface="Wingdings" panose="05000000000000000000" pitchFamily="2" charset="2"/>
              </a:rPr>
              <a:t>Risque de fléchage des crédits IEJ sur du droit commun</a:t>
            </a:r>
            <a:endParaRPr kumimoji="0" lang="fr-FR" sz="2200" i="0" u="none" strike="noStrike" kern="1200" cap="none" spc="0" normalizeH="0" baseline="0" noProof="0" dirty="0">
              <a:ln>
                <a:noFill/>
              </a:ln>
              <a:effectLst/>
              <a:uLnTx/>
              <a:uFillTx/>
              <a:latin typeface="Open Sans"/>
            </a:endParaRPr>
          </a:p>
        </p:txBody>
      </p:sp>
    </p:spTree>
    <p:extLst>
      <p:ext uri="{BB962C8B-B14F-4D97-AF65-F5344CB8AC3E}">
        <p14:creationId xmlns:p14="http://schemas.microsoft.com/office/powerpoint/2010/main" val="2819105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1057275" y="2149475"/>
            <a:ext cx="10515600" cy="4351338"/>
          </a:xfrm>
        </p:spPr>
        <p:txBody>
          <a:bodyPr>
            <a:normAutofit/>
          </a:bodyPr>
          <a:lstStyle/>
          <a:p>
            <a:r>
              <a:rPr lang="fr-FR" dirty="0"/>
              <a:t> </a:t>
            </a:r>
            <a:r>
              <a:rPr lang="fr-FR" sz="3200" dirty="0"/>
              <a:t>le 9 mai = La Journée de l’Europe </a:t>
            </a:r>
          </a:p>
          <a:p>
            <a:pPr lvl="1"/>
            <a:r>
              <a:rPr lang="fr-FR" dirty="0"/>
              <a:t>déclaration Schuman : 09 mai 1950</a:t>
            </a:r>
          </a:p>
          <a:p>
            <a:pPr lvl="1"/>
            <a:r>
              <a:rPr lang="fr-FR" dirty="0"/>
              <a:t>Fondation Union Européenne</a:t>
            </a:r>
          </a:p>
          <a:p>
            <a:endParaRPr lang="fr-FR" dirty="0"/>
          </a:p>
          <a:p>
            <a:pPr marL="0" indent="0" algn="ctr">
              <a:buNone/>
            </a:pPr>
            <a:r>
              <a:rPr lang="fr-FR" sz="3200" dirty="0">
                <a:solidFill>
                  <a:schemeClr val="accent2">
                    <a:lumMod val="75000"/>
                  </a:schemeClr>
                </a:solidFill>
              </a:rPr>
              <a:t>«…Je ne peux pas accepter, et je n’accepterai jamais, que l’Europe soit et reste le continent </a:t>
            </a:r>
            <a:br>
              <a:rPr lang="fr-FR" sz="3200" dirty="0">
                <a:solidFill>
                  <a:schemeClr val="accent2">
                    <a:lumMod val="75000"/>
                  </a:schemeClr>
                </a:solidFill>
              </a:rPr>
            </a:br>
            <a:r>
              <a:rPr lang="fr-FR" sz="3200" dirty="0">
                <a:solidFill>
                  <a:schemeClr val="accent2">
                    <a:lumMod val="75000"/>
                  </a:schemeClr>
                </a:solidFill>
              </a:rPr>
              <a:t>du chômage des jeunes.» </a:t>
            </a:r>
            <a:br>
              <a:rPr lang="fr-FR" sz="3200" dirty="0"/>
            </a:br>
            <a:r>
              <a:rPr lang="fr-FR" sz="2000" dirty="0"/>
              <a:t>Jean-Claude Juncker, président de la Commission discours sur l’état de l’Union  2016</a:t>
            </a:r>
            <a:endParaRPr lang="fr-FR" dirty="0"/>
          </a:p>
          <a:p>
            <a:endParaRPr lang="fr-FR" dirty="0"/>
          </a:p>
          <a:p>
            <a:endParaRPr lang="fr-FR" dirty="0"/>
          </a:p>
        </p:txBody>
      </p:sp>
      <p:pic>
        <p:nvPicPr>
          <p:cNvPr id="4" name="Image 3"/>
          <p:cNvPicPr>
            <a:picLocks noChangeAspect="1"/>
          </p:cNvPicPr>
          <p:nvPr/>
        </p:nvPicPr>
        <p:blipFill>
          <a:blip r:embed="rId5"/>
          <a:stretch>
            <a:fillRect/>
          </a:stretch>
        </p:blipFill>
        <p:spPr>
          <a:xfrm>
            <a:off x="8871115" y="368629"/>
            <a:ext cx="2857500" cy="2819400"/>
          </a:xfrm>
          <a:prstGeom prst="rect">
            <a:avLst/>
          </a:prstGeom>
        </p:spPr>
      </p:pic>
    </p:spTree>
    <p:extLst>
      <p:ext uri="{BB962C8B-B14F-4D97-AF65-F5344CB8AC3E}">
        <p14:creationId xmlns:p14="http://schemas.microsoft.com/office/powerpoint/2010/main" val="3321521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190006" y="1026968"/>
            <a:ext cx="11780322" cy="4351338"/>
          </a:xfrm>
        </p:spPr>
        <p:txBody>
          <a:bodyPr>
            <a:normAutofit/>
          </a:bodyPr>
          <a:lstStyle/>
          <a:p>
            <a:pPr marL="0" indent="0">
              <a:buNone/>
            </a:pPr>
            <a:r>
              <a:rPr lang="fr-FR" sz="3600" b="1" dirty="0">
                <a:solidFill>
                  <a:schemeClr val="accent2">
                    <a:lumMod val="75000"/>
                  </a:schemeClr>
                </a:solidFill>
              </a:rPr>
              <a:t>IV – </a:t>
            </a:r>
            <a:r>
              <a:rPr lang="fr-FR" sz="2000" b="1" dirty="0">
                <a:solidFill>
                  <a:schemeClr val="accent2">
                    <a:lumMod val="75000"/>
                  </a:schemeClr>
                </a:solidFill>
              </a:rPr>
              <a:t>3 ans après, </a:t>
            </a:r>
            <a:r>
              <a:rPr lang="fr-FR" sz="3600" b="1" dirty="0">
                <a:solidFill>
                  <a:schemeClr val="accent2">
                    <a:lumMod val="75000"/>
                  </a:schemeClr>
                </a:solidFill>
              </a:rPr>
              <a:t>un bilan en demi-teinte </a:t>
            </a:r>
            <a:r>
              <a:rPr lang="fr-FR" sz="2000" b="1" dirty="0">
                <a:solidFill>
                  <a:schemeClr val="accent2">
                    <a:lumMod val="75000"/>
                  </a:schemeClr>
                </a:solidFill>
              </a:rPr>
              <a:t>selon la cour des comptes européenne</a:t>
            </a:r>
            <a:endParaRPr lang="fr-FR" sz="2000" b="1" dirty="0">
              <a:solidFill>
                <a:schemeClr val="accent2"/>
              </a:solidFill>
            </a:endParaRPr>
          </a:p>
          <a:p>
            <a:endParaRPr lang="fr-FR" sz="3200" b="1" dirty="0">
              <a:solidFill>
                <a:schemeClr val="accent2"/>
              </a:solidFill>
            </a:endParaRPr>
          </a:p>
        </p:txBody>
      </p:sp>
      <p:sp>
        <p:nvSpPr>
          <p:cNvPr id="5" name="ZoneTexte 4"/>
          <p:cNvSpPr txBox="1"/>
          <p:nvPr/>
        </p:nvSpPr>
        <p:spPr>
          <a:xfrm>
            <a:off x="7220198" y="3095192"/>
            <a:ext cx="36009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D7D31">
                    <a:lumMod val="75000"/>
                  </a:srgbClr>
                </a:solidFill>
                <a:effectLst/>
                <a:uLnTx/>
                <a:uFillTx/>
                <a:latin typeface="Open Sans"/>
                <a:ea typeface="+mn-ea"/>
                <a:cs typeface="+mn-cs"/>
              </a:rPr>
              <a:t>Le meilleur taux de sortie pour emploi en France</a:t>
            </a:r>
          </a:p>
        </p:txBody>
      </p:sp>
      <p:pic>
        <p:nvPicPr>
          <p:cNvPr id="7" name="Image 6"/>
          <p:cNvPicPr>
            <a:picLocks noChangeAspect="1"/>
          </p:cNvPicPr>
          <p:nvPr/>
        </p:nvPicPr>
        <p:blipFill>
          <a:blip r:embed="rId5"/>
          <a:stretch>
            <a:fillRect/>
          </a:stretch>
        </p:blipFill>
        <p:spPr>
          <a:xfrm>
            <a:off x="296884" y="2014538"/>
            <a:ext cx="6413243" cy="4647519"/>
          </a:xfrm>
          <a:prstGeom prst="rect">
            <a:avLst/>
          </a:prstGeom>
        </p:spPr>
      </p:pic>
    </p:spTree>
    <p:extLst>
      <p:ext uri="{BB962C8B-B14F-4D97-AF65-F5344CB8AC3E}">
        <p14:creationId xmlns:p14="http://schemas.microsoft.com/office/powerpoint/2010/main" val="20225180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pic>
        <p:nvPicPr>
          <p:cNvPr id="5" name="Espace réservé du contenu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16921" y="576609"/>
            <a:ext cx="5555953" cy="5595592"/>
          </a:xfrm>
        </p:spPr>
      </p:pic>
      <p:sp>
        <p:nvSpPr>
          <p:cNvPr id="6" name="ZoneTexte 5"/>
          <p:cNvSpPr txBox="1"/>
          <p:nvPr/>
        </p:nvSpPr>
        <p:spPr>
          <a:xfrm>
            <a:off x="352426" y="2344946"/>
            <a:ext cx="4314824" cy="1754326"/>
          </a:xfrm>
          <a:prstGeom prst="rect">
            <a:avLst/>
          </a:prstGeom>
          <a:noFill/>
        </p:spPr>
        <p:txBody>
          <a:bodyPr wrap="square" rtlCol="0">
            <a:spAutoFit/>
          </a:bodyPr>
          <a:lstStyle/>
          <a:p>
            <a:pPr algn="ctr"/>
            <a:r>
              <a:rPr lang="fr-FR" sz="5400" b="1" dirty="0">
                <a:solidFill>
                  <a:schemeClr val="accent2"/>
                </a:solidFill>
              </a:rPr>
              <a:t>Echanges : </a:t>
            </a:r>
          </a:p>
          <a:p>
            <a:pPr algn="ctr"/>
            <a:r>
              <a:rPr lang="fr-FR" sz="5400" dirty="0"/>
              <a:t> </a:t>
            </a:r>
          </a:p>
        </p:txBody>
      </p:sp>
    </p:spTree>
    <p:extLst>
      <p:ext uri="{BB962C8B-B14F-4D97-AF65-F5344CB8AC3E}">
        <p14:creationId xmlns:p14="http://schemas.microsoft.com/office/powerpoint/2010/main" val="41075940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pic>
        <p:nvPicPr>
          <p:cNvPr id="5" name="Espace réservé du contenu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630678" y="854140"/>
            <a:ext cx="8451967" cy="6003860"/>
          </a:xfrm>
        </p:spPr>
      </p:pic>
    </p:spTree>
    <p:extLst>
      <p:ext uri="{BB962C8B-B14F-4D97-AF65-F5344CB8AC3E}">
        <p14:creationId xmlns:p14="http://schemas.microsoft.com/office/powerpoint/2010/main" val="13739629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pic>
        <p:nvPicPr>
          <p:cNvPr id="7" name="Espace réservé du contenu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494346" y="1276350"/>
            <a:ext cx="6620954" cy="5619703"/>
          </a:xfrm>
        </p:spPr>
      </p:pic>
    </p:spTree>
    <p:extLst>
      <p:ext uri="{BB962C8B-B14F-4D97-AF65-F5344CB8AC3E}">
        <p14:creationId xmlns:p14="http://schemas.microsoft.com/office/powerpoint/2010/main" val="3753888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475013" y="1276350"/>
            <a:ext cx="11097862" cy="4351338"/>
          </a:xfrm>
        </p:spPr>
        <p:txBody>
          <a:bodyPr>
            <a:normAutofit/>
          </a:bodyPr>
          <a:lstStyle/>
          <a:p>
            <a:pPr marL="0" indent="0" fontAlgn="base">
              <a:buNone/>
            </a:pPr>
            <a:r>
              <a:rPr lang="fr-FR" sz="3600" b="1" dirty="0">
                <a:solidFill>
                  <a:schemeClr val="accent2">
                    <a:lumMod val="75000"/>
                  </a:schemeClr>
                </a:solidFill>
              </a:rPr>
              <a:t>I- Le chômage des jeunes en Europe : panorama</a:t>
            </a:r>
          </a:p>
          <a:p>
            <a:endParaRPr lang="fr-FR" dirty="0"/>
          </a:p>
          <a:p>
            <a:r>
              <a:rPr lang="fr-FR" dirty="0"/>
              <a:t>taux européen : 19,1 % / 4,287 M de jeunes européens sans emploi – mars 2016</a:t>
            </a:r>
          </a:p>
          <a:p>
            <a:pPr fontAlgn="base"/>
            <a:r>
              <a:rPr lang="fr-FR" dirty="0"/>
              <a:t>18,5 % des chômeurs européens sont des jeunes</a:t>
            </a:r>
          </a:p>
          <a:p>
            <a:pPr fontAlgn="base"/>
            <a:r>
              <a:rPr lang="fr-FR" dirty="0"/>
              <a:t>25,8 % : Le taux de chômage des jeunes Français de 15 à 24 ans, (</a:t>
            </a:r>
            <a:r>
              <a:rPr lang="fr-FR" dirty="0" err="1"/>
              <a:t>oct</a:t>
            </a:r>
            <a:r>
              <a:rPr lang="fr-FR" dirty="0"/>
              <a:t> 2016), 23,7% mars 2017)</a:t>
            </a:r>
          </a:p>
          <a:p>
            <a:endParaRPr lang="fr-FR" dirty="0"/>
          </a:p>
          <a:p>
            <a:endParaRPr lang="fr-FR" baseline="30000" dirty="0"/>
          </a:p>
          <a:p>
            <a:endParaRPr lang="fr-FR" baseline="30000" dirty="0"/>
          </a:p>
          <a:p>
            <a:endParaRPr lang="fr-FR" baseline="30000" dirty="0"/>
          </a:p>
          <a:p>
            <a:endParaRPr lang="fr-FR" dirty="0"/>
          </a:p>
        </p:txBody>
      </p:sp>
    </p:spTree>
    <p:extLst>
      <p:ext uri="{BB962C8B-B14F-4D97-AF65-F5344CB8AC3E}">
        <p14:creationId xmlns:p14="http://schemas.microsoft.com/office/powerpoint/2010/main" val="3963156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594138" y="1276350"/>
            <a:ext cx="11293062" cy="4351338"/>
          </a:xfrm>
        </p:spPr>
        <p:txBody>
          <a:bodyPr/>
          <a:lstStyle/>
          <a:p>
            <a:pPr marL="0" indent="0">
              <a:buNone/>
            </a:pPr>
            <a:r>
              <a:rPr lang="fr-FR" sz="3600" b="1" dirty="0">
                <a:solidFill>
                  <a:schemeClr val="accent2">
                    <a:lumMod val="75000"/>
                  </a:schemeClr>
                </a:solidFill>
              </a:rPr>
              <a:t>I- Le chômage des jeunes en Europe : panorama</a:t>
            </a:r>
          </a:p>
          <a:p>
            <a:pPr lvl="1"/>
            <a:endParaRPr lang="fr-FR" b="1" dirty="0"/>
          </a:p>
          <a:p>
            <a:pPr lvl="1"/>
            <a:r>
              <a:rPr lang="fr-FR" b="1" dirty="0"/>
              <a:t>moins qualifiés</a:t>
            </a:r>
          </a:p>
          <a:p>
            <a:pPr lvl="1"/>
            <a:endParaRPr lang="fr-FR" b="1" dirty="0"/>
          </a:p>
          <a:p>
            <a:pPr lvl="1"/>
            <a:r>
              <a:rPr lang="fr-FR" b="1" dirty="0"/>
              <a:t>jeunes femmes- déscolarisation précoce</a:t>
            </a:r>
          </a:p>
          <a:p>
            <a:pPr lvl="1"/>
            <a:endParaRPr lang="fr-FR" b="1" dirty="0"/>
          </a:p>
          <a:p>
            <a:pPr lvl="1"/>
            <a:r>
              <a:rPr lang="fr-FR" b="1" dirty="0"/>
              <a:t> jeunes immigrés ou nés de parents immigrés</a:t>
            </a:r>
          </a:p>
          <a:p>
            <a:pPr lvl="2"/>
            <a:r>
              <a:rPr lang="fr-FR" b="1" dirty="0"/>
              <a:t>Moins diplômés</a:t>
            </a:r>
          </a:p>
          <a:p>
            <a:pPr lvl="2"/>
            <a:r>
              <a:rPr lang="fr-FR" b="1" dirty="0"/>
              <a:t>Discriminations embauche</a:t>
            </a:r>
          </a:p>
          <a:p>
            <a:pPr lvl="1"/>
            <a:endParaRPr lang="fr-FR" dirty="0"/>
          </a:p>
        </p:txBody>
      </p:sp>
    </p:spTree>
    <p:extLst>
      <p:ext uri="{BB962C8B-B14F-4D97-AF65-F5344CB8AC3E}">
        <p14:creationId xmlns:p14="http://schemas.microsoft.com/office/powerpoint/2010/main" val="1357453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sp>
        <p:nvSpPr>
          <p:cNvPr id="3" name="Espace réservé du contenu 2"/>
          <p:cNvSpPr>
            <a:spLocks noGrp="1"/>
          </p:cNvSpPr>
          <p:nvPr>
            <p:ph idx="1"/>
          </p:nvPr>
        </p:nvSpPr>
        <p:spPr>
          <a:xfrm>
            <a:off x="594137" y="1276350"/>
            <a:ext cx="10978738" cy="4351338"/>
          </a:xfrm>
        </p:spPr>
        <p:txBody>
          <a:bodyPr>
            <a:normAutofit fontScale="92500"/>
          </a:bodyPr>
          <a:lstStyle/>
          <a:p>
            <a:pPr marL="0" indent="0">
              <a:buNone/>
            </a:pPr>
            <a:r>
              <a:rPr lang="fr-FR" sz="3600" b="1" dirty="0">
                <a:solidFill>
                  <a:schemeClr val="accent2">
                    <a:lumMod val="75000"/>
                  </a:schemeClr>
                </a:solidFill>
              </a:rPr>
              <a:t>I- Le chômage des jeunes en Europe : impacts</a:t>
            </a:r>
          </a:p>
          <a:p>
            <a:pPr marL="0" indent="0">
              <a:buNone/>
            </a:pPr>
            <a:r>
              <a:rPr lang="fr-FR" b="1" dirty="0"/>
              <a:t>La génération perdue ?</a:t>
            </a:r>
          </a:p>
          <a:p>
            <a:pPr lvl="1"/>
            <a:endParaRPr lang="fr-FR" dirty="0">
              <a:solidFill>
                <a:schemeClr val="accent1">
                  <a:lumMod val="75000"/>
                </a:schemeClr>
              </a:solidFill>
            </a:endParaRPr>
          </a:p>
          <a:p>
            <a:pPr lvl="1"/>
            <a:r>
              <a:rPr lang="fr-FR" dirty="0">
                <a:solidFill>
                  <a:schemeClr val="accent1">
                    <a:lumMod val="75000"/>
                  </a:schemeClr>
                </a:solidFill>
              </a:rPr>
              <a:t>la moitié des jeunes Européens se sentent exclus d’une participation tangible à la vie sociale et économique et marginalisés- Eurobaromètre 2016</a:t>
            </a:r>
          </a:p>
          <a:p>
            <a:endParaRPr lang="fr-FR" b="1" dirty="0"/>
          </a:p>
          <a:p>
            <a:pPr lvl="1"/>
            <a:r>
              <a:rPr lang="fr-FR" dirty="0"/>
              <a:t>Diplôme antidote ?</a:t>
            </a:r>
          </a:p>
          <a:p>
            <a:pPr lvl="1"/>
            <a:r>
              <a:rPr lang="fr-FR" dirty="0"/>
              <a:t>Premières années de travail</a:t>
            </a:r>
          </a:p>
          <a:p>
            <a:pPr lvl="1"/>
            <a:r>
              <a:rPr lang="fr-FR" dirty="0"/>
              <a:t>Dynamique familiales </a:t>
            </a:r>
          </a:p>
          <a:p>
            <a:pPr lvl="2"/>
            <a:r>
              <a:rPr lang="fr-FR" dirty="0"/>
              <a:t>Poids sur les parents</a:t>
            </a:r>
          </a:p>
          <a:p>
            <a:pPr lvl="2"/>
            <a:r>
              <a:rPr lang="fr-FR" dirty="0"/>
              <a:t>Fonder son foyer</a:t>
            </a:r>
          </a:p>
          <a:p>
            <a:pPr lvl="1"/>
            <a:endParaRPr lang="fr-FR" dirty="0"/>
          </a:p>
          <a:p>
            <a:pPr lvl="1"/>
            <a:endParaRPr lang="fr-FR" dirty="0"/>
          </a:p>
        </p:txBody>
      </p:sp>
    </p:spTree>
    <p:extLst>
      <p:ext uri="{BB962C8B-B14F-4D97-AF65-F5344CB8AC3E}">
        <p14:creationId xmlns:p14="http://schemas.microsoft.com/office/powerpoint/2010/main" val="1198210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7275" y="1276350"/>
            <a:ext cx="10515600" cy="738188"/>
          </a:xfrm>
        </p:spPr>
        <p:txBody>
          <a:bodyPr/>
          <a:lstStyle/>
          <a:p>
            <a:r>
              <a:rPr lang="fr-FR" dirty="0"/>
              <a:t>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0" y="996950"/>
            <a:ext cx="7456170" cy="5308600"/>
          </a:xfrm>
          <a:prstGeom prst="rect">
            <a:avLst/>
          </a:prstGeom>
        </p:spPr>
      </p:pic>
    </p:spTree>
    <p:extLst>
      <p:ext uri="{BB962C8B-B14F-4D97-AF65-F5344CB8AC3E}">
        <p14:creationId xmlns:p14="http://schemas.microsoft.com/office/powerpoint/2010/main" val="695385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798</TotalTime>
  <Words>1692</Words>
  <Application>Microsoft Office PowerPoint</Application>
  <PresentationFormat>Grand écran</PresentationFormat>
  <Paragraphs>369</Paragraphs>
  <Slides>31</Slides>
  <Notes>26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Arial</vt:lpstr>
      <vt:lpstr>Calibri</vt:lpstr>
      <vt:lpstr>Open Sans</vt:lpstr>
      <vt:lpstr>Open Sans Extrabold</vt:lpstr>
      <vt:lpstr>Wingdings</vt:lpstr>
      <vt:lpstr>Thème Office</vt:lpstr>
      <vt:lpstr>Présentation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III- En France , quels résultats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 ROUBLOT</dc:creator>
  <cp:lastModifiedBy>Isabelle CHARBONNIER</cp:lastModifiedBy>
  <cp:revision>67</cp:revision>
  <dcterms:created xsi:type="dcterms:W3CDTF">2017-03-31T12:23:26Z</dcterms:created>
  <dcterms:modified xsi:type="dcterms:W3CDTF">2017-05-09T15:43:46Z</dcterms:modified>
</cp:coreProperties>
</file>