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7"/>
  </p:notesMasterIdLst>
  <p:handoutMasterIdLst>
    <p:handoutMasterId r:id="rId58"/>
  </p:handoutMasterIdLst>
  <p:sldIdLst>
    <p:sldId id="256" r:id="rId2"/>
    <p:sldId id="350" r:id="rId3"/>
    <p:sldId id="361" r:id="rId4"/>
    <p:sldId id="351" r:id="rId5"/>
    <p:sldId id="366" r:id="rId6"/>
    <p:sldId id="352" r:id="rId7"/>
    <p:sldId id="353" r:id="rId8"/>
    <p:sldId id="354" r:id="rId9"/>
    <p:sldId id="355" r:id="rId10"/>
    <p:sldId id="357" r:id="rId11"/>
    <p:sldId id="367" r:id="rId12"/>
    <p:sldId id="356" r:id="rId13"/>
    <p:sldId id="360" r:id="rId14"/>
    <p:sldId id="358" r:id="rId15"/>
    <p:sldId id="359" r:id="rId16"/>
    <p:sldId id="345" r:id="rId17"/>
    <p:sldId id="368" r:id="rId18"/>
    <p:sldId id="362" r:id="rId19"/>
    <p:sldId id="342" r:id="rId20"/>
    <p:sldId id="364" r:id="rId21"/>
    <p:sldId id="369" r:id="rId22"/>
    <p:sldId id="363" r:id="rId23"/>
    <p:sldId id="365" r:id="rId24"/>
    <p:sldId id="329" r:id="rId25"/>
    <p:sldId id="370" r:id="rId26"/>
    <p:sldId id="371" r:id="rId27"/>
    <p:sldId id="374" r:id="rId28"/>
    <p:sldId id="372" r:id="rId29"/>
    <p:sldId id="376" r:id="rId30"/>
    <p:sldId id="373" r:id="rId31"/>
    <p:sldId id="377" r:id="rId32"/>
    <p:sldId id="378" r:id="rId33"/>
    <p:sldId id="380" r:id="rId34"/>
    <p:sldId id="379" r:id="rId35"/>
    <p:sldId id="381" r:id="rId36"/>
    <p:sldId id="330" r:id="rId37"/>
    <p:sldId id="331" r:id="rId38"/>
    <p:sldId id="341" r:id="rId39"/>
    <p:sldId id="333" r:id="rId40"/>
    <p:sldId id="334" r:id="rId41"/>
    <p:sldId id="316" r:id="rId42"/>
    <p:sldId id="382" r:id="rId43"/>
    <p:sldId id="283" r:id="rId44"/>
    <p:sldId id="284" r:id="rId45"/>
    <p:sldId id="344" r:id="rId46"/>
    <p:sldId id="347" r:id="rId47"/>
    <p:sldId id="285" r:id="rId48"/>
    <p:sldId id="286" r:id="rId49"/>
    <p:sldId id="287" r:id="rId50"/>
    <p:sldId id="288" r:id="rId51"/>
    <p:sldId id="289" r:id="rId52"/>
    <p:sldId id="348" r:id="rId53"/>
    <p:sldId id="343" r:id="rId54"/>
    <p:sldId id="297" r:id="rId55"/>
    <p:sldId id="349" r:id="rId5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500"/>
    <a:srgbClr val="183C85"/>
    <a:srgbClr val="9D3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8401" autoAdjust="0"/>
  </p:normalViewPr>
  <p:slideViewPr>
    <p:cSldViewPr snapToGrid="0">
      <p:cViewPr varScale="1">
        <p:scale>
          <a:sx n="83" d="100"/>
          <a:sy n="83" d="100"/>
        </p:scale>
        <p:origin x="14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PROPRIETAIRE\Desktop\Epaisseu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Emission de GES liés à l'énergie par secteur dans la région Grand Est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AE-43BC-8263-B26CA8A475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AE-43BC-8263-B26CA8A475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AE-43BC-8263-B26CA8A475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AE-43BC-8263-B26CA8A475F0}"/>
              </c:ext>
            </c:extLst>
          </c:dPt>
          <c:cat>
            <c:strRef>
              <c:f>Feuil1!$A$2:$A$5</c:f>
              <c:strCache>
                <c:ptCount val="4"/>
                <c:pt idx="0">
                  <c:v>Transport routier</c:v>
                </c:pt>
                <c:pt idx="1">
                  <c:v>Industrie</c:v>
                </c:pt>
                <c:pt idx="2">
                  <c:v>Résidentiel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37</c:v>
                </c:pt>
                <c:pt idx="1">
                  <c:v>30</c:v>
                </c:pt>
                <c:pt idx="2">
                  <c:v>19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F2-4F83-8441-E0024E94B0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Epaisseur d'isolant (en cm) pour obtenir une résistance thermique de R=5 m².K/W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Feuil1!$A$2:$A$17</c:f>
              <c:strCache>
                <c:ptCount val="16"/>
                <c:pt idx="0">
                  <c:v>Polyuréthane</c:v>
                </c:pt>
                <c:pt idx="1">
                  <c:v>Polystyrène expansé/extrudé</c:v>
                </c:pt>
                <c:pt idx="2">
                  <c:v>Laine de verre</c:v>
                </c:pt>
                <c:pt idx="3">
                  <c:v>Laine de bois</c:v>
                </c:pt>
                <c:pt idx="4">
                  <c:v>Fibre de cellulose</c:v>
                </c:pt>
                <c:pt idx="5">
                  <c:v>Laine de chanvre</c:v>
                </c:pt>
                <c:pt idx="6">
                  <c:v>Liège</c:v>
                </c:pt>
                <c:pt idx="7">
                  <c:v>Laine de roche</c:v>
                </c:pt>
                <c:pt idx="8">
                  <c:v>Béton de chanvre</c:v>
                </c:pt>
                <c:pt idx="9">
                  <c:v>Bois massif</c:v>
                </c:pt>
                <c:pt idx="10">
                  <c:v>Monomur</c:v>
                </c:pt>
                <c:pt idx="11">
                  <c:v>Béton de copeaux de bois</c:v>
                </c:pt>
                <c:pt idx="12">
                  <c:v>Béton cellulaire 600</c:v>
                </c:pt>
                <c:pt idx="13">
                  <c:v>Pierre (grès)</c:v>
                </c:pt>
                <c:pt idx="14">
                  <c:v>Brique pleine</c:v>
                </c:pt>
                <c:pt idx="15">
                  <c:v>Béton lourd</c:v>
                </c:pt>
              </c:strCache>
            </c:strRef>
          </c:cat>
          <c:val>
            <c:numRef>
              <c:f>Feuil1!$B$2:$B$17</c:f>
              <c:numCache>
                <c:formatCode>General</c:formatCode>
                <c:ptCount val="16"/>
                <c:pt idx="0">
                  <c:v>15</c:v>
                </c:pt>
                <c:pt idx="1">
                  <c:v>16</c:v>
                </c:pt>
                <c:pt idx="2">
                  <c:v>17.5</c:v>
                </c:pt>
                <c:pt idx="3">
                  <c:v>19</c:v>
                </c:pt>
                <c:pt idx="4">
                  <c:v>19</c:v>
                </c:pt>
                <c:pt idx="5">
                  <c:v>19.5</c:v>
                </c:pt>
                <c:pt idx="6">
                  <c:v>20</c:v>
                </c:pt>
                <c:pt idx="7">
                  <c:v>25</c:v>
                </c:pt>
                <c:pt idx="8">
                  <c:v>50</c:v>
                </c:pt>
                <c:pt idx="9">
                  <c:v>60</c:v>
                </c:pt>
                <c:pt idx="10">
                  <c:v>75</c:v>
                </c:pt>
                <c:pt idx="11">
                  <c:v>80</c:v>
                </c:pt>
                <c:pt idx="12">
                  <c:v>110.00000000000001</c:v>
                </c:pt>
                <c:pt idx="13">
                  <c:v>450</c:v>
                </c:pt>
                <c:pt idx="14">
                  <c:v>550</c:v>
                </c:pt>
                <c:pt idx="15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D9-44D9-BA0F-0CA9613BF66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10279808"/>
        <c:axId val="210560128"/>
      </c:barChart>
      <c:catAx>
        <c:axId val="210279808"/>
        <c:scaling>
          <c:orientation val="maxMin"/>
        </c:scaling>
        <c:delete val="0"/>
        <c:axPos val="l"/>
        <c:numFmt formatCode="#,##0.00" sourceLinked="0"/>
        <c:majorTickMark val="none"/>
        <c:minorTickMark val="none"/>
        <c:tickLblPos val="nextTo"/>
        <c:txPr>
          <a:bodyPr/>
          <a:lstStyle/>
          <a:p>
            <a:pPr>
              <a:defRPr sz="900"/>
            </a:pPr>
            <a:endParaRPr lang="fr-FR"/>
          </a:p>
        </c:txPr>
        <c:crossAx val="210560128"/>
        <c:crosses val="autoZero"/>
        <c:auto val="1"/>
        <c:lblAlgn val="ctr"/>
        <c:lblOffset val="100"/>
        <c:noMultiLvlLbl val="0"/>
      </c:catAx>
      <c:valAx>
        <c:axId val="210560128"/>
        <c:scaling>
          <c:orientation val="minMax"/>
          <c:max val="900"/>
          <c:min val="0"/>
        </c:scaling>
        <c:delete val="0"/>
        <c:axPos val="b"/>
        <c:numFmt formatCode="General" sourceLinked="1"/>
        <c:majorTickMark val="none"/>
        <c:minorTickMark val="none"/>
        <c:tickLblPos val="nextTo"/>
        <c:crossAx val="210279808"/>
        <c:crosses val="max"/>
        <c:crossBetween val="between"/>
      </c:valAx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fr-FR"/>
          </a:p>
        </c:txPr>
      </c:legendEntry>
      <c:layout>
        <c:manualLayout>
          <c:xMode val="edge"/>
          <c:yMode val="edge"/>
          <c:x val="5.8605668124912854E-3"/>
          <c:y val="0.88668104842252449"/>
          <c:w val="0.9941394569256583"/>
          <c:h val="0.1133189288346723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0C220-B9E9-4965-8094-FC4AA84ECC6C}" type="datetimeFigureOut">
              <a:rPr lang="fr-FR" smtClean="0"/>
              <a:t>19/04/2017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BB51D-52C7-4E91-8113-C8D19311B9FF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22349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DA52D62-7827-4529-A8D1-B5104F9FC498}" type="datetimeFigureOut">
              <a:rPr lang="fr-FR"/>
              <a:pPr>
                <a:defRPr/>
              </a:pPr>
              <a:t>19/04/2017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038952-2395-48A6-B432-AEB55510A0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90753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1</a:t>
            </a:fld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/>
              <a:pPr eaLnBrk="1" hangingPunct="1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0863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4001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16799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6883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19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DA7D199F-B203-47BD-9BB0-8B4FD609D320}" type="slidenum">
              <a:rPr lang="fr-FR" smtClean="0"/>
              <a:pPr eaLnBrk="1" hangingPunct="1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4642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>
                <a:solidFill>
                  <a:prstClr val="black"/>
                </a:solidFill>
              </a:rPr>
              <a:pPr eaLnBrk="1" hangingPunct="1"/>
              <a:t>24</a:t>
            </a:fld>
            <a:endParaRPr lang="fr-FR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>
                <a:solidFill>
                  <a:prstClr val="black"/>
                </a:solidFill>
              </a:rPr>
              <a:pPr eaLnBrk="1" hangingPunct="1"/>
              <a:t>31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530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>
                <a:solidFill>
                  <a:prstClr val="black"/>
                </a:solidFill>
              </a:rPr>
              <a:pPr eaLnBrk="1" hangingPunct="1"/>
              <a:t>34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9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/>
          </a:p>
        </p:txBody>
      </p:sp>
      <p:sp>
        <p:nvSpPr>
          <p:cNvPr id="45060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13930B05-6862-4F13-90E6-F079C3E7BED1}" type="slidenum">
              <a:rPr lang="fr-FR" smtClean="0"/>
              <a:pPr eaLnBrk="1" hangingPunct="1"/>
              <a:t>39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 userDrawn="1"/>
        </p:nvSpPr>
        <p:spPr bwMode="auto">
          <a:xfrm>
            <a:off x="2714625" y="2357438"/>
            <a:ext cx="3143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2000" b="1" dirty="0">
                <a:solidFill>
                  <a:srgbClr val="183C85"/>
                </a:solidFill>
                <a:latin typeface="Arial Narrow" pitchFamily="34" charset="0"/>
              </a:rPr>
              <a:t>en ALSACE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31840" y="2492896"/>
            <a:ext cx="5756176" cy="2160240"/>
          </a:xfrm>
        </p:spPr>
        <p:txBody>
          <a:bodyPr>
            <a:normAutofit/>
          </a:bodyPr>
          <a:lstStyle>
            <a:lvl1pPr algn="r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fr-FR" sz="3400" b="1" kern="1200" baseline="0" dirty="0" smtClean="0">
                <a:solidFill>
                  <a:schemeClr val="bg1"/>
                </a:solidFill>
                <a:latin typeface="Arial" charset="0"/>
                <a:ea typeface="+mj-ea"/>
                <a:cs typeface="Arial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9EF74-9F83-48E7-8533-24B07F8902A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pic>
        <p:nvPicPr>
          <p:cNvPr id="10" name="Picture 2" descr="Z:\11. Logos\1. Nouvelle charte\1. Pays\PSPP_logo_fd_blc_rv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29" y="260648"/>
            <a:ext cx="3013143" cy="1152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458" y="6026531"/>
            <a:ext cx="3593592" cy="6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892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42194"/>
            <a:ext cx="8229600" cy="4525963"/>
          </a:xfrm>
        </p:spPr>
        <p:txBody>
          <a:bodyPr/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>
                <a:solidFill>
                  <a:srgbClr val="183C85"/>
                </a:solidFill>
              </a:defRPr>
            </a:lvl1pPr>
          </a:lstStyle>
          <a:p>
            <a:pPr>
              <a:defRPr/>
            </a:pPr>
            <a:fld id="{48821B33-0B3E-4BB0-BFBA-D3925AA0C5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998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9D328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F3393-BB84-4B24-B0FA-C2F82021C67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477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42194"/>
            <a:ext cx="4038600" cy="4525963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>
              <a:spcBef>
                <a:spcPts val="600"/>
              </a:spcBef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08235-8218-4242-81DD-57AA557A631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6620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>
            <a:spLocks noChangeArrowheads="1"/>
          </p:cNvSpPr>
          <p:nvPr userDrawn="1"/>
        </p:nvSpPr>
        <p:spPr bwMode="auto">
          <a:xfrm>
            <a:off x="1201738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ÉLÉMENT A</a:t>
            </a:r>
          </a:p>
        </p:txBody>
      </p:sp>
      <p:sp>
        <p:nvSpPr>
          <p:cNvPr id="7" name="Rectangle à coins arrondis 6"/>
          <p:cNvSpPr>
            <a:spLocks noChangeArrowheads="1"/>
          </p:cNvSpPr>
          <p:nvPr userDrawn="1"/>
        </p:nvSpPr>
        <p:spPr bwMode="auto">
          <a:xfrm>
            <a:off x="5337175" y="1412875"/>
            <a:ext cx="2603500" cy="387350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fr-FR" dirty="0">
                <a:solidFill>
                  <a:schemeClr val="lt1"/>
                </a:solidFill>
                <a:latin typeface="+mn-lt"/>
              </a:rPr>
              <a:t>ÉLÉMENT B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016869"/>
            <a:ext cx="4040188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016869"/>
            <a:ext cx="4041775" cy="395128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D22DE-8A5D-4338-8CE7-036006E55F4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47339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fr-FR" sz="3600" b="1" kern="1200" dirty="0">
                <a:solidFill>
                  <a:srgbClr val="9D328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ABC82-B5F1-488C-88BC-A518AEED0E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593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635897" y="260648"/>
            <a:ext cx="5050904" cy="5832648"/>
          </a:xfrm>
        </p:spPr>
        <p:txBody>
          <a:bodyPr/>
          <a:lstStyle>
            <a:lvl1pPr marL="342900" indent="-342900"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>
              <a:spcBef>
                <a:spcPts val="600"/>
              </a:spcBef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559FA-EA36-4C68-B8F8-40F62141A42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7608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9D328E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90245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68B63-BE78-41B4-AADF-BFE395A1998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506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32813" y="6356350"/>
            <a:ext cx="503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B654F1E-42A5-466F-B20F-84932380AED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fr-FR" sz="3600" b="1" kern="1200" dirty="0">
          <a:solidFill>
            <a:srgbClr val="9D328E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9D328E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D328E"/>
        </a:buClr>
        <a:buFont typeface="Arial" charset="0"/>
        <a:buChar char="●"/>
        <a:defRPr lang="fr-FR" sz="2400" kern="1200" dirty="0">
          <a:solidFill>
            <a:srgbClr val="F395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Wingdings" pitchFamily="2" charset="2"/>
        <a:buChar char="è"/>
        <a:defRPr lang="fr-FR" sz="20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ts val="600"/>
        </a:spcBef>
        <a:spcAft>
          <a:spcPct val="0"/>
        </a:spcAft>
        <a:buClr>
          <a:srgbClr val="9D328E"/>
        </a:buClr>
        <a:buFont typeface="Arial" charset="0"/>
        <a:buChar char="−"/>
        <a:defRPr lang="fr-FR" sz="1600" kern="1200" dirty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novation-info-service.gouv.fr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2656114" y="2492375"/>
            <a:ext cx="6232299" cy="2160588"/>
          </a:xfrm>
        </p:spPr>
        <p:txBody>
          <a:bodyPr/>
          <a:lstStyle/>
          <a:p>
            <a:pPr eaLnBrk="1" hangingPunct="1"/>
            <a:r>
              <a:rPr lang="fr-FR" dirty="0"/>
              <a:t>Comment aborder un projet de rénovation énergétique de son logement ? </a:t>
            </a:r>
            <a:endParaRPr dirty="0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1 – Préciser ses motivations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Diminuer ses factures de chauffage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Améliorer le confort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Valoriser le patrimoine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Préserver l’environnement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Optimiser des travaux…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1491" y="4719782"/>
            <a:ext cx="6428509" cy="9396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/>
              <a:t>Tout faire d’un coup ou faire par étapes…</a:t>
            </a:r>
          </a:p>
          <a:p>
            <a:pPr algn="ctr"/>
            <a:r>
              <a:rPr lang="fr-FR" sz="2800" dirty="0"/>
              <a:t>mais tout anticiper !</a:t>
            </a:r>
          </a:p>
        </p:txBody>
      </p:sp>
    </p:spTree>
    <p:extLst>
      <p:ext uri="{BB962C8B-B14F-4D97-AF65-F5344CB8AC3E}">
        <p14:creationId xmlns:p14="http://schemas.microsoft.com/office/powerpoint/2010/main" val="2796094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2656114" y="2492375"/>
            <a:ext cx="6232299" cy="2160588"/>
          </a:xfrm>
        </p:spPr>
        <p:txBody>
          <a:bodyPr/>
          <a:lstStyle/>
          <a:p>
            <a:pPr eaLnBrk="1" hangingPunct="1"/>
            <a:r>
              <a:rPr lang="fr-FR" dirty="0"/>
              <a:t>2 – Faire le point sur l’existant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527384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2 – Faire le point sur l’existant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Déterminer votre budget global et vos capacités de remboursement</a:t>
            </a:r>
          </a:p>
          <a:p>
            <a:pPr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Apports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Investissements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Usages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084531"/>
            <a:ext cx="4826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520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2 – Faire le point sur l’existant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Evaluer les consommations d’énergie initiales… </a:t>
            </a:r>
          </a:p>
          <a:p>
            <a:pPr marL="0" indent="0">
              <a:buNone/>
            </a:pPr>
            <a:r>
              <a:rPr lang="fr-FR" dirty="0">
                <a:latin typeface="Arial" charset="0"/>
                <a:cs typeface="Arial" charset="0"/>
              </a:rPr>
              <a:t>	Et leurs coûts…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936685" y="2535067"/>
            <a:ext cx="7117419" cy="3463637"/>
            <a:chOff x="724254" y="2535067"/>
            <a:chExt cx="7117419" cy="3463637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7272" y="2535067"/>
              <a:ext cx="3454401" cy="3454401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254" y="2581247"/>
              <a:ext cx="3663018" cy="3145596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724254" y="2544303"/>
              <a:ext cx="7117419" cy="3454401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424848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2 – Faire le point sur l’existant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Estimer les déperditions d’énergie</a:t>
            </a:r>
          </a:p>
          <a:p>
            <a:pPr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Isolations (toiture / murs / dalle basse)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Fenêtres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Renouvellement d’air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Rendement du système</a:t>
            </a:r>
          </a:p>
          <a:p>
            <a:pPr marL="457200" lvl="1" indent="0">
              <a:buNone/>
            </a:pPr>
            <a:r>
              <a:rPr lang="fr-FR" dirty="0">
                <a:latin typeface="Arial" charset="0"/>
                <a:cs typeface="Arial" charset="0"/>
              </a:rPr>
              <a:t>	de chauffage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2" y="2934128"/>
            <a:ext cx="4080740" cy="3604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944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2 – Faire le point sur l’existant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Repérer les complexités et les contraintes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Techniques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Vos sensations (courants d’air / humidité)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Vos observations (traces / points singuliers)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Les défauts et pathologies (dégradations présentes ou à venir)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Réglementaires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Vos obligations (RT 2012 / travaux d’entretien et « embarqués »)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Vos contraintes (PLU / MH / accessibilité…)</a:t>
            </a: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554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– Faire le point sur l’existant</a:t>
            </a:r>
          </a:p>
        </p:txBody>
      </p:sp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-220572" y="1658846"/>
            <a:ext cx="4063922" cy="3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615950" indent="-185738"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15950" algn="l"/>
                <a:tab pos="1063625" algn="l"/>
                <a:tab pos="1512888" algn="l"/>
                <a:tab pos="1962150" algn="l"/>
                <a:tab pos="2411413" algn="l"/>
                <a:tab pos="2860675" algn="l"/>
                <a:tab pos="3309938" algn="l"/>
                <a:tab pos="3759200" algn="l"/>
                <a:tab pos="4208463" algn="l"/>
                <a:tab pos="4657725" algn="l"/>
                <a:tab pos="5106988" algn="l"/>
                <a:tab pos="5556250" algn="l"/>
                <a:tab pos="6005513" algn="l"/>
                <a:tab pos="6454775" algn="l"/>
                <a:tab pos="6904038" algn="l"/>
                <a:tab pos="7353300" algn="l"/>
                <a:tab pos="7802563" algn="l"/>
                <a:tab pos="8251825" algn="l"/>
                <a:tab pos="8701088" algn="l"/>
                <a:tab pos="9150350" algn="l"/>
                <a:tab pos="959961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Solide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Gel en partie extérieure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Liquide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Accidentel : infiltration toiture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Absorption de pluie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Fuite de canalisation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Remontées capillaires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Adsorption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Vapeur</a:t>
            </a:r>
          </a:p>
          <a:p>
            <a:pPr>
              <a:spcBef>
                <a:spcPts val="600"/>
              </a:spcBef>
              <a:buSzPct val="50000"/>
              <a:buFont typeface="Wingdings" panose="05000000000000000000" pitchFamily="2" charset="2"/>
              <a:buChar char=""/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Diffusion de vapeur</a:t>
            </a: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019681" y="1842361"/>
            <a:ext cx="3651250" cy="3627437"/>
            <a:chOff x="3408" y="1561"/>
            <a:chExt cx="2300" cy="2285"/>
          </a:xfrm>
        </p:grpSpPr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3671" y="1724"/>
              <a:ext cx="310" cy="2049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3985" y="2600"/>
              <a:ext cx="1723" cy="22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3414" y="1561"/>
              <a:ext cx="253" cy="323"/>
            </a:xfrm>
            <a:prstGeom prst="line">
              <a:avLst/>
            </a:prstGeom>
            <a:noFill/>
            <a:ln w="38160" cap="rnd">
              <a:solidFill>
                <a:srgbClr val="0000FF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08" y="1685"/>
              <a:ext cx="253" cy="323"/>
            </a:xfrm>
            <a:prstGeom prst="line">
              <a:avLst/>
            </a:prstGeom>
            <a:noFill/>
            <a:ln w="38160" cap="rnd">
              <a:solidFill>
                <a:srgbClr val="0000FF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415" y="1817"/>
              <a:ext cx="253" cy="322"/>
            </a:xfrm>
            <a:prstGeom prst="line">
              <a:avLst/>
            </a:prstGeom>
            <a:noFill/>
            <a:ln w="38160" cap="rnd">
              <a:solidFill>
                <a:srgbClr val="0000FF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3746" y="3554"/>
              <a:ext cx="131" cy="292"/>
            </a:xfrm>
            <a:custGeom>
              <a:avLst/>
              <a:gdLst>
                <a:gd name="G0" fmla="+- 1 0 0"/>
                <a:gd name="G1" fmla="+- 1 0 0"/>
                <a:gd name="G2" fmla="+- 1 0 0"/>
                <a:gd name="G3" fmla="+- 1 0 0"/>
                <a:gd name="G4" fmla="+- 1 0 0"/>
                <a:gd name="G5" fmla="+- 1 0 0"/>
                <a:gd name="G6" fmla="+- 1 0 0"/>
                <a:gd name="G7" fmla="+- 1 0 0"/>
                <a:gd name="G8" fmla="*/ 1 46095 51712"/>
                <a:gd name="G9" fmla="+- 1 0 0"/>
                <a:gd name="G10" fmla="+- 1 0 0"/>
                <a:gd name="G11" fmla="*/ 1 0 51712"/>
                <a:gd name="G12" fmla="*/ 1 22983 51712"/>
                <a:gd name="G13" fmla="*/ G12 1 180"/>
                <a:gd name="G14" fmla="*/ G11 1 G13"/>
                <a:gd name="G15" fmla="+- 65523 0 0"/>
                <a:gd name="G16" fmla="+- 65523 0 0"/>
                <a:gd name="G17" fmla="*/ 1 0 51712"/>
                <a:gd name="G18" fmla="+- 1 0 0"/>
                <a:gd name="T0" fmla="*/ 6 w 417"/>
                <a:gd name="T1" fmla="*/ 23 h 915"/>
                <a:gd name="T2" fmla="*/ 6 w 417"/>
                <a:gd name="T3" fmla="*/ 19 h 915"/>
                <a:gd name="T4" fmla="*/ 1 w 417"/>
                <a:gd name="T5" fmla="*/ 14 h 915"/>
                <a:gd name="T6" fmla="*/ 10 w 417"/>
                <a:gd name="T7" fmla="*/ 10 h 915"/>
                <a:gd name="T8" fmla="*/ 6 w 417"/>
                <a:gd name="T9" fmla="*/ 5 h 915"/>
                <a:gd name="T10" fmla="*/ 5 w 417"/>
                <a:gd name="T11" fmla="*/ 0 h 9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7" h="915">
                  <a:moveTo>
                    <a:pt x="229" y="915"/>
                  </a:moveTo>
                  <a:cubicBezTo>
                    <a:pt x="225" y="885"/>
                    <a:pt x="247" y="793"/>
                    <a:pt x="214" y="735"/>
                  </a:cubicBezTo>
                  <a:cubicBezTo>
                    <a:pt x="181" y="677"/>
                    <a:pt x="0" y="625"/>
                    <a:pt x="29" y="565"/>
                  </a:cubicBezTo>
                  <a:cubicBezTo>
                    <a:pt x="58" y="505"/>
                    <a:pt x="355" y="435"/>
                    <a:pt x="387" y="375"/>
                  </a:cubicBezTo>
                  <a:cubicBezTo>
                    <a:pt x="417" y="287"/>
                    <a:pt x="252" y="263"/>
                    <a:pt x="222" y="203"/>
                  </a:cubicBezTo>
                  <a:cubicBezTo>
                    <a:pt x="192" y="143"/>
                    <a:pt x="204" y="42"/>
                    <a:pt x="199" y="0"/>
                  </a:cubicBezTo>
                </a:path>
              </a:pathLst>
            </a:custGeom>
            <a:noFill/>
            <a:ln w="25560" cap="sq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H="1">
              <a:off x="3742" y="2143"/>
              <a:ext cx="407" cy="0"/>
            </a:xfrm>
            <a:prstGeom prst="line">
              <a:avLst/>
            </a:prstGeom>
            <a:noFill/>
            <a:ln w="25560" cap="sq">
              <a:solidFill>
                <a:srgbClr val="000000"/>
              </a:solidFill>
              <a:prstDash val="dash"/>
              <a:miter lim="800000"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14" name="Rectangle 11"/>
          <p:cNvSpPr>
            <a:spLocks noChangeArrowheads="1"/>
          </p:cNvSpPr>
          <p:nvPr/>
        </p:nvSpPr>
        <p:spPr bwMode="auto">
          <a:xfrm rot="19228053" flipV="1">
            <a:off x="4168606" y="1615771"/>
            <a:ext cx="1481850" cy="125139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4629281" y="1802673"/>
            <a:ext cx="1588" cy="381000"/>
          </a:xfrm>
          <a:prstGeom prst="line">
            <a:avLst/>
          </a:prstGeom>
          <a:noFill/>
          <a:ln w="28440" cap="sq">
            <a:solidFill>
              <a:srgbClr val="3333CC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5619881" y="2147161"/>
            <a:ext cx="2590800" cy="276225"/>
          </a:xfrm>
          <a:prstGeom prst="rect">
            <a:avLst/>
          </a:prstGeom>
          <a:solidFill>
            <a:srgbClr val="E4DCDA"/>
          </a:solidFill>
          <a:ln w="28440" cap="sq">
            <a:solidFill>
              <a:srgbClr val="EC6C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750"/>
              </a:spcBef>
              <a:buClrTx/>
              <a:buFontTx/>
              <a:buNone/>
            </a:pPr>
            <a:r>
              <a:rPr lang="fr-FR" altLang="fr-FR" sz="1200" b="1">
                <a:latin typeface="Arial" panose="020B0604020202020204" pitchFamily="34" charset="0"/>
                <a:cs typeface="Arial" panose="020B0604020202020204" pitchFamily="34" charset="0"/>
              </a:rPr>
              <a:t>Accidentel : fuite de toiture</a:t>
            </a: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H="1">
            <a:off x="4775331" y="2299561"/>
            <a:ext cx="850900" cy="228600"/>
          </a:xfrm>
          <a:prstGeom prst="line">
            <a:avLst/>
          </a:prstGeom>
          <a:noFill/>
          <a:ln w="28440" cap="sq">
            <a:solidFill>
              <a:srgbClr val="EC6C3A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4946781" y="3844736"/>
            <a:ext cx="3427413" cy="2178050"/>
          </a:xfrm>
          <a:prstGeom prst="rect">
            <a:avLst/>
          </a:prstGeom>
          <a:solidFill>
            <a:srgbClr val="E4DCDA"/>
          </a:solidFill>
          <a:ln w="28440" cap="sq">
            <a:solidFill>
              <a:srgbClr val="EC6C3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0"/>
              </a:spcBef>
              <a:buClrTx/>
              <a:buFontTx/>
              <a:buNone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Les origines de l’eau dans les murs :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 migration de vapeur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 infiltration pluie battante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 remontée capillaire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 accidentelle </a:t>
            </a:r>
            <a:r>
              <a:rPr lang="fr-FR" altLang="fr-FR" sz="1400">
                <a:latin typeface="Arial" panose="020B0604020202020204" pitchFamily="34" charset="0"/>
                <a:cs typeface="Arial" panose="020B0604020202020204" pitchFamily="34" charset="0"/>
              </a:rPr>
              <a:t>(fuite canalisation, toit)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altLang="fr-FR" sz="1600" b="1">
                <a:latin typeface="Arial" panose="020B0604020202020204" pitchFamily="34" charset="0"/>
                <a:cs typeface="Arial" panose="020B0604020202020204" pitchFamily="34" charset="0"/>
              </a:rPr>
              <a:t> eau de construction</a:t>
            </a:r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xfrm>
            <a:off x="690245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3923E3-79CD-433A-9807-E24B12B2F132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7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2656114" y="2492375"/>
            <a:ext cx="6232299" cy="2160588"/>
          </a:xfrm>
        </p:spPr>
        <p:txBody>
          <a:bodyPr/>
          <a:lstStyle/>
          <a:p>
            <a:pPr eaLnBrk="1" hangingPunct="1"/>
            <a:r>
              <a:rPr lang="fr-FR" dirty="0"/>
              <a:t>3 – Rénover</a:t>
            </a:r>
            <a:br>
              <a:rPr lang="fr-FR" dirty="0"/>
            </a:br>
            <a:r>
              <a:rPr lang="fr-FR" dirty="0"/>
              <a:t>« BBC compatible »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094058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3 – Rénover « BBC compatible »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L’argent : l’investir ou le « bruler »…?</a:t>
            </a: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457200" y="2054655"/>
            <a:ext cx="8051871" cy="3604783"/>
            <a:chOff x="457200" y="2054655"/>
            <a:chExt cx="8051871" cy="3604783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2554" y="2054655"/>
              <a:ext cx="4080740" cy="3604783"/>
            </a:xfrm>
            <a:prstGeom prst="rect">
              <a:avLst/>
            </a:prstGeom>
          </p:spPr>
        </p:pic>
        <p:sp>
          <p:nvSpPr>
            <p:cNvPr id="2" name="ZoneTexte 1"/>
            <p:cNvSpPr txBox="1"/>
            <p:nvPr/>
          </p:nvSpPr>
          <p:spPr>
            <a:xfrm>
              <a:off x="6366235" y="2054655"/>
              <a:ext cx="2142836" cy="64633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Etanchéité à l’air et ventilation contrôlée</a:t>
              </a:r>
            </a:p>
          </p:txBody>
        </p:sp>
        <p:cxnSp>
          <p:nvCxnSpPr>
            <p:cNvPr id="4" name="Connecteur droit avec flèche 3"/>
            <p:cNvCxnSpPr>
              <a:cxnSpLocks/>
              <a:stCxn id="2" idx="1"/>
            </p:cNvCxnSpPr>
            <p:nvPr/>
          </p:nvCxnSpPr>
          <p:spPr>
            <a:xfrm flipH="1">
              <a:off x="5495636" y="2377821"/>
              <a:ext cx="87059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ZoneTexte 9"/>
            <p:cNvSpPr txBox="1"/>
            <p:nvPr/>
          </p:nvSpPr>
          <p:spPr>
            <a:xfrm>
              <a:off x="6366235" y="4063564"/>
              <a:ext cx="2142836" cy="3693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Baies performantes</a:t>
              </a:r>
            </a:p>
          </p:txBody>
        </p:sp>
        <p:cxnSp>
          <p:nvCxnSpPr>
            <p:cNvPr id="11" name="Connecteur droit avec flèche 10"/>
            <p:cNvCxnSpPr>
              <a:cxnSpLocks/>
              <a:stCxn id="10" idx="1"/>
            </p:cNvCxnSpPr>
            <p:nvPr/>
          </p:nvCxnSpPr>
          <p:spPr>
            <a:xfrm flipH="1">
              <a:off x="5495636" y="4248230"/>
              <a:ext cx="87059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Texte 13"/>
            <p:cNvSpPr txBox="1"/>
            <p:nvPr/>
          </p:nvSpPr>
          <p:spPr>
            <a:xfrm>
              <a:off x="6366235" y="5066686"/>
              <a:ext cx="2142836" cy="3693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Isolation basse</a:t>
              </a:r>
            </a:p>
          </p:txBody>
        </p:sp>
        <p:cxnSp>
          <p:nvCxnSpPr>
            <p:cNvPr id="15" name="Connecteur droit avec flèche 14"/>
            <p:cNvCxnSpPr>
              <a:cxnSpLocks/>
              <a:stCxn id="14" idx="1"/>
            </p:cNvCxnSpPr>
            <p:nvPr/>
          </p:nvCxnSpPr>
          <p:spPr>
            <a:xfrm flipH="1">
              <a:off x="5126182" y="5251352"/>
              <a:ext cx="1240053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457200" y="2746759"/>
              <a:ext cx="2142836" cy="3693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Isolation de toiture</a:t>
              </a:r>
            </a:p>
          </p:txBody>
        </p:sp>
        <p:cxnSp>
          <p:nvCxnSpPr>
            <p:cNvPr id="18" name="Connecteur droit avec flèche 17"/>
            <p:cNvCxnSpPr>
              <a:cxnSpLocks/>
            </p:cNvCxnSpPr>
            <p:nvPr/>
          </p:nvCxnSpPr>
          <p:spPr>
            <a:xfrm>
              <a:off x="2588923" y="2931425"/>
              <a:ext cx="1068677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/>
            <p:cNvSpPr txBox="1"/>
            <p:nvPr/>
          </p:nvSpPr>
          <p:spPr>
            <a:xfrm>
              <a:off x="468313" y="4042455"/>
              <a:ext cx="2142836" cy="369332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Isolation des murs</a:t>
              </a:r>
            </a:p>
          </p:txBody>
        </p:sp>
        <p:cxnSp>
          <p:nvCxnSpPr>
            <p:cNvPr id="22" name="Connecteur droit avec flèche 21"/>
            <p:cNvCxnSpPr>
              <a:cxnSpLocks/>
              <a:stCxn id="21" idx="3"/>
            </p:cNvCxnSpPr>
            <p:nvPr/>
          </p:nvCxnSpPr>
          <p:spPr>
            <a:xfrm>
              <a:off x="2611149" y="4227121"/>
              <a:ext cx="1046451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Texte 23"/>
            <p:cNvSpPr txBox="1"/>
            <p:nvPr/>
          </p:nvSpPr>
          <p:spPr>
            <a:xfrm>
              <a:off x="468313" y="5013107"/>
              <a:ext cx="1692996" cy="646331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Isolation</a:t>
              </a:r>
            </a:p>
            <a:p>
              <a:pPr algn="ctr"/>
              <a:r>
                <a:rPr lang="fr-FR" dirty="0"/>
                <a:t>Murs / plancher</a:t>
              </a:r>
            </a:p>
          </p:txBody>
        </p:sp>
        <p:cxnSp>
          <p:nvCxnSpPr>
            <p:cNvPr id="25" name="Connecteur droit avec flèche 24"/>
            <p:cNvCxnSpPr>
              <a:cxnSpLocks/>
            </p:cNvCxnSpPr>
            <p:nvPr/>
          </p:nvCxnSpPr>
          <p:spPr>
            <a:xfrm>
              <a:off x="2156186" y="5436018"/>
              <a:ext cx="651669" cy="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489869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– Rénover « BBC compatible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Notion de « complexe isolant »</a:t>
            </a:r>
          </a:p>
          <a:p>
            <a:pPr lvl="1"/>
            <a:r>
              <a:rPr lang="fr-FR" dirty="0"/>
              <a:t>La </a:t>
            </a:r>
            <a:r>
              <a:rPr lang="fr-FR" b="1" dirty="0"/>
              <a:t>majorité</a:t>
            </a:r>
            <a:r>
              <a:rPr lang="fr-FR" dirty="0"/>
              <a:t> des isolants ne sont </a:t>
            </a:r>
            <a:r>
              <a:rPr lang="fr-FR" b="1" dirty="0"/>
              <a:t>pas étanche à l’air</a:t>
            </a:r>
          </a:p>
          <a:p>
            <a:pPr lvl="1"/>
            <a:r>
              <a:rPr lang="fr-FR" dirty="0"/>
              <a:t>Avec une fente de </a:t>
            </a:r>
            <a:r>
              <a:rPr lang="fr-FR" b="1" dirty="0"/>
              <a:t>1mm</a:t>
            </a:r>
            <a:r>
              <a:rPr lang="fr-FR" dirty="0"/>
              <a:t> pour 1m² d’isolant (140 mm de laine de verre), la performance de l’isolant est divisé par </a:t>
            </a:r>
            <a:r>
              <a:rPr lang="fr-FR" b="1" dirty="0"/>
              <a:t>4,8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pPr lvl="1"/>
            <a:r>
              <a:rPr lang="fr-FR" dirty="0"/>
              <a:t>Un complexe isolant c’est :</a:t>
            </a:r>
          </a:p>
          <a:p>
            <a:pPr marL="457200" lvl="1" indent="0" algn="ctr">
              <a:buNone/>
            </a:pPr>
            <a:r>
              <a:rPr lang="fr-FR" sz="2800" b="1" dirty="0"/>
              <a:t>Isolant thermique + étanchéité à l’air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153818" y="3066145"/>
            <a:ext cx="2612440" cy="1984827"/>
            <a:chOff x="2195875" y="3170647"/>
            <a:chExt cx="3700463" cy="2811463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" t="1474" r="36269"/>
            <a:stretch/>
          </p:blipFill>
          <p:spPr bwMode="auto">
            <a:xfrm>
              <a:off x="2195875" y="3170647"/>
              <a:ext cx="3700463" cy="281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634445" y="3431177"/>
              <a:ext cx="261893" cy="2536980"/>
            </a:xfrm>
            <a:prstGeom prst="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644793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Energie et climat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3697287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La corrélation entre la consommation d’énergie et les émission de GES</a:t>
            </a:r>
          </a:p>
          <a:p>
            <a:pPr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Objectifs français :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3x20 en 2020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Facteur 4 en 2050</a:t>
            </a:r>
            <a:endParaRPr dirty="0"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45" y="1036205"/>
            <a:ext cx="3665405" cy="53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3639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3 – Rénover « BBC compatible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Rénovation globale</a:t>
            </a:r>
          </a:p>
          <a:p>
            <a:pPr marL="0" indent="0">
              <a:buNone/>
            </a:pPr>
            <a:r>
              <a:rPr lang="fr-FR" dirty="0"/>
              <a:t>	ou échelonnée ?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225636" y="1874402"/>
            <a:ext cx="5545951" cy="380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652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2656114" y="2492375"/>
            <a:ext cx="6232299" cy="2160588"/>
          </a:xfrm>
        </p:spPr>
        <p:txBody>
          <a:bodyPr/>
          <a:lstStyle/>
          <a:p>
            <a:pPr eaLnBrk="1" hangingPunct="1"/>
            <a:r>
              <a:rPr lang="fr-FR" dirty="0"/>
              <a:t>4 – Prioriser les actions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407985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22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4 – Prioriser les actions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Les grands principes 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Prioriser les gros travaux qui induisent des </a:t>
            </a:r>
            <a:r>
              <a:rPr lang="fr-FR" b="1" dirty="0">
                <a:latin typeface="Arial" charset="0"/>
                <a:cs typeface="Arial" charset="0"/>
              </a:rPr>
              <a:t>économies d’usage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b="1" dirty="0">
                <a:latin typeface="Arial" charset="0"/>
                <a:cs typeface="Arial" charset="0"/>
              </a:rPr>
              <a:t>Regrouper</a:t>
            </a:r>
            <a:r>
              <a:rPr lang="fr-FR" dirty="0">
                <a:latin typeface="Arial" charset="0"/>
                <a:cs typeface="Arial" charset="0"/>
              </a:rPr>
              <a:t> les actions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Couverture et isolation de toiture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Façades et fenêtres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Intérieur, étanchéité à l’air et ventilation contrôlée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Sol et chauffage à haut rendement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b="1" dirty="0">
                <a:latin typeface="Arial" charset="0"/>
                <a:cs typeface="Arial" charset="0"/>
              </a:rPr>
              <a:t>Anticiper</a:t>
            </a:r>
            <a:r>
              <a:rPr lang="fr-FR" dirty="0">
                <a:latin typeface="Arial" charset="0"/>
                <a:cs typeface="Arial" charset="0"/>
              </a:rPr>
              <a:t> les liaisons futures et </a:t>
            </a:r>
            <a:r>
              <a:rPr lang="fr-FR" b="1" dirty="0">
                <a:latin typeface="Arial" charset="0"/>
                <a:cs typeface="Arial" charset="0"/>
              </a:rPr>
              <a:t>prévoir</a:t>
            </a:r>
            <a:r>
              <a:rPr lang="fr-FR" dirty="0">
                <a:latin typeface="Arial" charset="0"/>
                <a:cs typeface="Arial" charset="0"/>
              </a:rPr>
              <a:t> les modes d’intervention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fr-FR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2400" b="1" dirty="0">
                <a:latin typeface="Arial" charset="0"/>
                <a:cs typeface="Arial" charset="0"/>
              </a:rPr>
              <a:t>Positionner chaque opération dans le projet d’ensemble.</a:t>
            </a: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91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23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4 – Prioriser les actions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57200" y="1088882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Schéma de base</a:t>
            </a: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23" y="1626322"/>
            <a:ext cx="7558034" cy="473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196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lang="fr-FR" dirty="0"/>
              <a:t>5 – Etablir un prévisionnel de financement</a:t>
            </a:r>
            <a:r>
              <a:rPr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8597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25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Synthétiser le cas « sans travaux énergétiques »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 Pour chaque poste 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Coût des travaux hors rénovation énergétique</a:t>
            </a: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 Coût énergétique d’usage du logement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latin typeface="Arial" charset="0"/>
                <a:cs typeface="Arial" charset="0"/>
              </a:rPr>
              <a:t>Somme des coûts annuels sur 20 ans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Exemple : 2500 €/an sur 20 ans </a:t>
            </a:r>
            <a:r>
              <a:rPr lang="fr-FR" b="1" dirty="0">
                <a:latin typeface="Arial" charset="0"/>
                <a:cs typeface="Arial" charset="0"/>
              </a:rPr>
              <a:t>(+ 3% / ans)</a:t>
            </a:r>
            <a:r>
              <a:rPr lang="fr-FR" dirty="0">
                <a:latin typeface="Arial" charset="0"/>
                <a:cs typeface="Arial" charset="0"/>
              </a:rPr>
              <a:t> = 67 175 €</a:t>
            </a:r>
          </a:p>
          <a:p>
            <a:pPr marL="914400" lvl="2" indent="0">
              <a:buNone/>
            </a:pPr>
            <a:endParaRPr lang="fr-FR" sz="80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7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26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Estimer le surcoût des rénovations énergétiques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 Pour chaque poste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A - Surcoût des travaux énergétique (isolation + étanchéité / différence de performance)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B - Estimation « au ratio » des économies d’énergies associées.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dirty="0">
                <a:latin typeface="Arial" charset="0"/>
                <a:cs typeface="Arial" charset="0"/>
              </a:rPr>
              <a:t>Bilan financier du poste (A-B)</a:t>
            </a: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dirty="0">
                <a:latin typeface="Arial" charset="0"/>
                <a:cs typeface="Arial" charset="0"/>
              </a:rPr>
              <a:t> Scénarios de travaux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latin typeface="Arial" charset="0"/>
                <a:cs typeface="Arial" charset="0"/>
              </a:rPr>
              <a:t>Tester l’option rénovation globale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b="1" dirty="0">
                <a:latin typeface="Arial" charset="0"/>
                <a:cs typeface="Arial" charset="0"/>
              </a:rPr>
              <a:t>Tester différents bouquets de travaux</a:t>
            </a:r>
          </a:p>
          <a:p>
            <a:pPr marL="914400" lvl="2" indent="0">
              <a:buNone/>
            </a:pPr>
            <a:endParaRPr lang="fr-FR" sz="80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291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27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258889"/>
            <a:ext cx="8229600" cy="4400550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Application pour un couple « moyen » avec 2 enfants 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Maison de 100 m² habitable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Isolation des combles perdues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Surcoût énergie 100% = 8 000 €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Economie d’énergie 80% de 30% = 24 %</a:t>
            </a:r>
            <a:endParaRPr lang="fr-FR" sz="1800" dirty="0">
              <a:latin typeface="Arial" charset="0"/>
              <a:cs typeface="Arial" charset="0"/>
            </a:endParaRP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Isolation des murs par l’extérieur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Surcoût énergie 60% = 14 000 €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Economie d’énergie 70% de 25% = 17,5%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Changement des fenêtres 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Surcoût énergie 80 % = 10 000 €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Economie d’énergie 70% de 15% = 10%</a:t>
            </a:r>
          </a:p>
          <a:p>
            <a:pPr lvl="2">
              <a:buFont typeface="Arial" panose="020B0604020202020204" pitchFamily="34" charset="0"/>
              <a:buChar char="•"/>
            </a:pPr>
            <a:endParaRPr lang="fr-FR" sz="800" dirty="0">
              <a:latin typeface="Arial" charset="0"/>
              <a:cs typeface="Arial" charset="0"/>
            </a:endParaRPr>
          </a:p>
          <a:p>
            <a:pPr marL="914400" lvl="2" indent="0" algn="ctr">
              <a:buNone/>
            </a:pPr>
            <a:r>
              <a:rPr lang="fr-FR" sz="2400" dirty="0">
                <a:latin typeface="Arial" charset="0"/>
                <a:cs typeface="Arial" charset="0"/>
              </a:rPr>
              <a:t>Surcoût 32 000 €</a:t>
            </a:r>
          </a:p>
          <a:p>
            <a:pPr marL="914400" lvl="2" indent="0" algn="ctr">
              <a:buNone/>
            </a:pPr>
            <a:r>
              <a:rPr lang="fr-FR" sz="2400" dirty="0">
                <a:latin typeface="Arial" charset="0"/>
                <a:cs typeface="Arial" charset="0"/>
              </a:rPr>
              <a:t>Economie d’énergie environ 50%</a:t>
            </a:r>
          </a:p>
          <a:p>
            <a:pPr marL="914400" lvl="2" indent="0">
              <a:buNone/>
            </a:pPr>
            <a:endParaRPr lang="fr-FR" sz="1600" dirty="0">
              <a:latin typeface="Arial" charset="0"/>
              <a:cs typeface="Arial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fr-FR" sz="140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6684" y="1881908"/>
            <a:ext cx="3081482" cy="255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02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28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Application pour un couple « moyen » avec 2 enfants :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Une hypothèse de </a:t>
            </a:r>
            <a:r>
              <a:rPr lang="fr-FR" sz="1800" b="1" dirty="0">
                <a:latin typeface="Arial" charset="0"/>
                <a:cs typeface="Arial" charset="0"/>
              </a:rPr>
              <a:t>50% d’économie d’énergie </a:t>
            </a:r>
            <a:r>
              <a:rPr lang="fr-FR" sz="1800" dirty="0">
                <a:latin typeface="Arial" charset="0"/>
                <a:cs typeface="Arial" charset="0"/>
              </a:rPr>
              <a:t>dégage un budget d’environ </a:t>
            </a:r>
            <a:r>
              <a:rPr lang="fr-FR" sz="1800" b="1" dirty="0">
                <a:latin typeface="Arial" charset="0"/>
                <a:cs typeface="Arial" charset="0"/>
              </a:rPr>
              <a:t>33 500 € </a:t>
            </a:r>
            <a:r>
              <a:rPr lang="fr-FR" sz="1800" dirty="0">
                <a:latin typeface="Arial" charset="0"/>
                <a:cs typeface="Arial" charset="0"/>
              </a:rPr>
              <a:t>(Investir plutôt que bruler…)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Impact budgétaire +83 €/mois la première année.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Impact budgétaire +40 €/mois la 16</a:t>
            </a:r>
            <a:r>
              <a:rPr lang="fr-FR" sz="1600" baseline="30000" dirty="0">
                <a:latin typeface="Arial" charset="0"/>
                <a:cs typeface="Arial" charset="0"/>
              </a:rPr>
              <a:t>ème</a:t>
            </a:r>
            <a:r>
              <a:rPr lang="fr-FR" sz="1600" dirty="0">
                <a:latin typeface="Arial" charset="0"/>
                <a:cs typeface="Arial" charset="0"/>
              </a:rPr>
              <a:t> année.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Impact budgétaire -130 €/mois et plus à partir de la 17</a:t>
            </a:r>
            <a:r>
              <a:rPr lang="fr-FR" sz="1600" baseline="30000" dirty="0">
                <a:latin typeface="Arial" charset="0"/>
                <a:cs typeface="Arial" charset="0"/>
              </a:rPr>
              <a:t>ème</a:t>
            </a:r>
            <a:r>
              <a:rPr lang="fr-FR" sz="1600" dirty="0">
                <a:latin typeface="Arial" charset="0"/>
                <a:cs typeface="Arial" charset="0"/>
              </a:rPr>
              <a:t> année.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r-FR" sz="1600" dirty="0">
                <a:latin typeface="Arial" charset="0"/>
                <a:cs typeface="Arial" charset="0"/>
              </a:rPr>
              <a:t>Valeur du bien +12 à 15%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Le </a:t>
            </a:r>
            <a:r>
              <a:rPr lang="fr-FR" sz="1800" b="1" dirty="0">
                <a:latin typeface="Arial" charset="0"/>
                <a:cs typeface="Arial" charset="0"/>
              </a:rPr>
              <a:t>CITE</a:t>
            </a:r>
            <a:r>
              <a:rPr lang="fr-FR" sz="1800" dirty="0">
                <a:latin typeface="Arial" charset="0"/>
                <a:cs typeface="Arial" charset="0"/>
              </a:rPr>
              <a:t> d’environ </a:t>
            </a:r>
            <a:r>
              <a:rPr lang="fr-FR" sz="1800" b="1" dirty="0">
                <a:latin typeface="Arial" charset="0"/>
                <a:cs typeface="Arial" charset="0"/>
              </a:rPr>
              <a:t>5 000 €</a:t>
            </a:r>
            <a:r>
              <a:rPr lang="fr-FR" sz="1800" dirty="0">
                <a:latin typeface="Arial" charset="0"/>
                <a:cs typeface="Arial" charset="0"/>
              </a:rPr>
              <a:t> l’année suivant les travaux.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Une </a:t>
            </a:r>
            <a:r>
              <a:rPr lang="fr-FR" sz="1800" b="1" dirty="0">
                <a:latin typeface="Arial" charset="0"/>
                <a:cs typeface="Arial" charset="0"/>
              </a:rPr>
              <a:t>prime énergie </a:t>
            </a:r>
            <a:r>
              <a:rPr lang="fr-FR" sz="1800" dirty="0">
                <a:latin typeface="Arial" charset="0"/>
                <a:cs typeface="Arial" charset="0"/>
              </a:rPr>
              <a:t>d’environ </a:t>
            </a:r>
            <a:r>
              <a:rPr lang="fr-FR" sz="1800" b="1" dirty="0">
                <a:latin typeface="Arial" charset="0"/>
                <a:cs typeface="Arial" charset="0"/>
              </a:rPr>
              <a:t>1000 €</a:t>
            </a:r>
            <a:r>
              <a:rPr lang="fr-FR" sz="1800" dirty="0">
                <a:latin typeface="Arial" charset="0"/>
                <a:cs typeface="Arial" charset="0"/>
              </a:rPr>
              <a:t>.</a:t>
            </a:r>
          </a:p>
          <a:p>
            <a:pPr lvl="1" algn="ctr">
              <a:buFont typeface="Wingdings" panose="05000000000000000000" pitchFamily="2" charset="2"/>
              <a:buChar char="à"/>
            </a:pPr>
            <a:endParaRPr lang="fr-FR" sz="1800" dirty="0">
              <a:latin typeface="Arial" charset="0"/>
              <a:cs typeface="Arial" charset="0"/>
            </a:endParaRPr>
          </a:p>
          <a:p>
            <a:pPr lvl="1" algn="ctr">
              <a:buFont typeface="Wingdings" panose="05000000000000000000" pitchFamily="2" charset="2"/>
              <a:buChar char="à"/>
            </a:pPr>
            <a:r>
              <a:rPr lang="fr-FR" sz="2400" dirty="0">
                <a:latin typeface="Arial" charset="0"/>
                <a:cs typeface="Arial" charset="0"/>
              </a:rPr>
              <a:t>Soit environ </a:t>
            </a:r>
            <a:r>
              <a:rPr lang="fr-FR" sz="2400" b="1" dirty="0">
                <a:latin typeface="Arial" charset="0"/>
                <a:cs typeface="Arial" charset="0"/>
              </a:rPr>
              <a:t>38 000 € de budget</a:t>
            </a:r>
          </a:p>
          <a:p>
            <a:pPr marL="914400" lvl="2" indent="0">
              <a:buNone/>
            </a:pPr>
            <a:endParaRPr lang="fr-FR" sz="800" dirty="0">
              <a:latin typeface="Arial" charset="0"/>
              <a:cs typeface="Arial" charset="0"/>
            </a:endParaRP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45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29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Arial" charset="0"/>
                <a:cs typeface="Arial" charset="0"/>
              </a:rPr>
              <a:t>Rénovation partielle d’une maison moyenne</a:t>
            </a:r>
          </a:p>
        </p:txBody>
      </p:sp>
      <p:pic>
        <p:nvPicPr>
          <p:cNvPr id="13" name="Image 12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87" y="1955800"/>
            <a:ext cx="6562010" cy="458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380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  <a:sym typeface="Wingdings" pitchFamily="2" charset="2"/>
              </a:rPr>
              <a:t>La démarche Négawatt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Les 3 grands principes de la maîtrise de l'énergie</a:t>
            </a:r>
          </a:p>
        </p:txBody>
      </p:sp>
      <p:pic>
        <p:nvPicPr>
          <p:cNvPr id="1026" name="Picture 2" descr="C:\Users\Espace Info Energies\Desktop\Demarche-nW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t="2537" r="1187" b="2390"/>
          <a:stretch/>
        </p:blipFill>
        <p:spPr bwMode="auto">
          <a:xfrm>
            <a:off x="266700" y="1860552"/>
            <a:ext cx="83439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306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30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5 – Etablir un prévisionnel de financement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Arial" charset="0"/>
                <a:cs typeface="Arial" charset="0"/>
              </a:rPr>
              <a:t>Rénovation globale d’une maison énergivore</a:t>
            </a:r>
          </a:p>
        </p:txBody>
      </p:sp>
      <p:pic>
        <p:nvPicPr>
          <p:cNvPr id="5" name="Image 4" descr="Capture d’écra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236" y="1937188"/>
            <a:ext cx="6585527" cy="460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655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lang="fr-FR" dirty="0"/>
              <a:t>6 – Consulter les entreprises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443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32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6 – Consulter les entreprises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Sélectionner des entreprises RGE</a:t>
            </a:r>
          </a:p>
          <a:p>
            <a:pPr marL="457200" lvl="1" indent="0">
              <a:buNone/>
            </a:pPr>
            <a:r>
              <a:rPr lang="fr-FR" dirty="0">
                <a:latin typeface="Arial" charset="0"/>
                <a:cs typeface="Arial" charset="0"/>
                <a:sym typeface="Wingdings" panose="05000000000000000000" pitchFamily="2" charset="2"/>
                <a:hlinkClick r:id="rId2"/>
              </a:rPr>
              <a:t> </a:t>
            </a:r>
            <a:r>
              <a:rPr lang="fr-FR" dirty="0">
                <a:latin typeface="Arial" charset="0"/>
                <a:cs typeface="Arial" charset="0"/>
                <a:hlinkClick r:id="rId2"/>
              </a:rPr>
              <a:t>www.renovation-info-service.gouv.fr</a:t>
            </a: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r>
              <a:rPr lang="fr-FR" dirty="0">
                <a:latin typeface="Arial" charset="0"/>
                <a:cs typeface="Arial" charset="0"/>
                <a:sym typeface="Wingdings" panose="05000000000000000000" pitchFamily="2" charset="2"/>
              </a:rPr>
              <a:t> Recherchez un professionnel RGE</a:t>
            </a:r>
            <a:endParaRPr lang="fr-FR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Demander des devis pour une mission précise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Au moins trois devis pour chaque poste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Demander des variantes (différents matériaux d’isolation…)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fr-FR" sz="1800" dirty="0">
                <a:latin typeface="Arial" charset="0"/>
                <a:cs typeface="Arial" charset="0"/>
              </a:rPr>
              <a:t>…ou des options (plancher sur isolation du comble perdu…)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Demander des précisions techniques</a:t>
            </a:r>
            <a:endParaRPr lang="fr-FR" sz="8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Vérifiez la conformité pour les aides</a:t>
            </a: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29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33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6 – Consulter les entreprises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Comparer les offres de façon méthodique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Confrontez les à votre plan de financement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Réactualiser et vérifiez vos scénarios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Validez le financement avec votre banquier</a:t>
            </a: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6661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lang="fr-FR" dirty="0"/>
              <a:t>7 – Suivre la mise en </a:t>
            </a:r>
            <a:r>
              <a:rPr lang="fr-FR" dirty="0" err="1"/>
              <a:t>oeuvre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91227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35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7 – Suivre la mise en </a:t>
            </a:r>
            <a:r>
              <a:rPr lang="fr-FR" dirty="0" err="1">
                <a:latin typeface="Arial" charset="0"/>
                <a:cs typeface="Arial" charset="0"/>
                <a:sym typeface="Wingdings" pitchFamily="2" charset="2"/>
              </a:rPr>
              <a:t>oeuvre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 algn="ctr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S’impliquer</a:t>
            </a:r>
          </a:p>
          <a:p>
            <a:pPr algn="ctr"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Être conseiller</a:t>
            </a:r>
          </a:p>
          <a:p>
            <a:pPr algn="ctr"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Sous-traiter ?</a:t>
            </a:r>
          </a:p>
          <a:p>
            <a:pPr algn="ctr"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 algn="ctr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Faire confiance</a:t>
            </a:r>
          </a:p>
          <a:p>
            <a:pPr marL="914400" lvl="2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65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</a:rPr>
              <a:t>Les aides à la rénovation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457200" y="2139951"/>
            <a:ext cx="4038600" cy="2673350"/>
          </a:xfrm>
        </p:spPr>
        <p:txBody>
          <a:bodyPr/>
          <a:lstStyle/>
          <a:p>
            <a:pPr>
              <a:defRPr/>
            </a:pPr>
            <a:r>
              <a:rPr dirty="0"/>
              <a:t>CITE (Crédit d’Impôt Transition Énergétique)</a:t>
            </a:r>
          </a:p>
          <a:p>
            <a:pPr>
              <a:defRPr/>
            </a:pPr>
            <a:endParaRPr dirty="0"/>
          </a:p>
          <a:p>
            <a:pPr lvl="1">
              <a:defRPr/>
            </a:pPr>
            <a:r>
              <a:rPr dirty="0"/>
              <a:t>Travaux d’isolation</a:t>
            </a:r>
          </a:p>
          <a:p>
            <a:pPr lvl="1">
              <a:defRPr/>
            </a:pPr>
            <a:endParaRPr dirty="0"/>
          </a:p>
          <a:p>
            <a:pPr lvl="1">
              <a:defRPr/>
            </a:pPr>
            <a:r>
              <a:rPr dirty="0"/>
              <a:t>Energie renouvelables</a:t>
            </a:r>
          </a:p>
          <a:p>
            <a:pPr marL="457200" lvl="1" indent="0">
              <a:buNone/>
              <a:defRPr/>
            </a:pPr>
            <a:endParaRPr dirty="0"/>
          </a:p>
        </p:txBody>
      </p:sp>
      <p:sp>
        <p:nvSpPr>
          <p:cNvPr id="36868" name="Espace réservé du contenu 7"/>
          <p:cNvSpPr>
            <a:spLocks noGrp="1"/>
          </p:cNvSpPr>
          <p:nvPr>
            <p:ph sz="half" idx="2"/>
          </p:nvPr>
        </p:nvSpPr>
        <p:spPr>
          <a:xfrm>
            <a:off x="4305300" y="2139951"/>
            <a:ext cx="4584700" cy="307975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Éco-PTZ</a:t>
            </a:r>
          </a:p>
          <a:p>
            <a:endParaRPr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Amélioration énergétique</a:t>
            </a:r>
          </a:p>
          <a:p>
            <a:pPr lvl="1"/>
            <a:endParaRPr lang="fr-FR"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Pour les bâtiments d’avant 1990</a:t>
            </a:r>
          </a:p>
          <a:p>
            <a:pPr lvl="1"/>
            <a:endParaRPr lang="fr-FR" dirty="0">
              <a:latin typeface="Arial" charset="0"/>
              <a:cs typeface="Arial" charset="0"/>
            </a:endParaRPr>
          </a:p>
          <a:p>
            <a:pPr lvl="1"/>
            <a:r>
              <a:rPr lang="fr-FR" dirty="0">
                <a:latin typeface="Arial" charset="0"/>
                <a:cs typeface="Arial" charset="0"/>
              </a:rPr>
              <a:t>Bouquet de travaux</a:t>
            </a:r>
          </a:p>
        </p:txBody>
      </p:sp>
      <p:sp>
        <p:nvSpPr>
          <p:cNvPr id="3687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DFD584-9DD0-43A4-B9D7-E0E6BDA78944}" type="slidenum">
              <a:rPr lang="fr-FR" smtClean="0">
                <a:solidFill>
                  <a:prstClr val="black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fr-FR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190625" y="5524500"/>
            <a:ext cx="6762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39500"/>
                </a:solidFill>
              </a:rPr>
              <a:t>Travaux réalisés par des professionnels RGE</a:t>
            </a:r>
          </a:p>
        </p:txBody>
      </p:sp>
    </p:spTree>
    <p:extLst>
      <p:ext uri="{BB962C8B-B14F-4D97-AF65-F5344CB8AC3E}">
        <p14:creationId xmlns:p14="http://schemas.microsoft.com/office/powerpoint/2010/main" val="41385683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Espace réservé du contenu 2"/>
          <p:cNvSpPr>
            <a:spLocks noGrp="1"/>
          </p:cNvSpPr>
          <p:nvPr>
            <p:ph idx="1"/>
          </p:nvPr>
        </p:nvSpPr>
        <p:spPr>
          <a:xfrm>
            <a:off x="457200" y="887923"/>
            <a:ext cx="8229600" cy="4824536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Solution « </a:t>
            </a:r>
            <a:r>
              <a:rPr lang="fr-FR" dirty="0" err="1">
                <a:latin typeface="Arial" charset="0"/>
                <a:cs typeface="Arial" charset="0"/>
              </a:rPr>
              <a:t>energivie</a:t>
            </a:r>
            <a:r>
              <a:rPr lang="fr-FR" dirty="0">
                <a:latin typeface="Arial" charset="0"/>
                <a:cs typeface="Arial" charset="0"/>
              </a:rPr>
              <a:t> plus »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Prêt bancaire pour une rénovation globale BBC</a:t>
            </a:r>
          </a:p>
          <a:p>
            <a:pPr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Subventions de la région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Solaire thermique (rénovation BBC)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Bois énergie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Chaudière à plaquette ou granulés</a:t>
            </a:r>
          </a:p>
          <a:p>
            <a:pPr lvl="2"/>
            <a:r>
              <a:rPr lang="fr-FR" dirty="0">
                <a:latin typeface="Arial" charset="0"/>
                <a:cs typeface="Arial" charset="0"/>
              </a:rPr>
              <a:t>Poêles à buches ou granulés</a:t>
            </a:r>
          </a:p>
          <a:p>
            <a:r>
              <a:rPr lang="fr-FR" dirty="0">
                <a:latin typeface="Arial" charset="0"/>
                <a:cs typeface="Arial" charset="0"/>
              </a:rPr>
              <a:t>Certificats d’économie d’énergie</a:t>
            </a:r>
          </a:p>
          <a:p>
            <a:pPr lvl="1"/>
            <a:r>
              <a:rPr lang="fr-FR" dirty="0">
                <a:latin typeface="Arial" charset="0"/>
                <a:cs typeface="Arial" charset="0"/>
              </a:rPr>
              <a:t>Rachat par les fournisseurs/distributeurs d’énergies</a:t>
            </a:r>
          </a:p>
          <a:p>
            <a:pPr marL="457200" lvl="1" indent="0">
              <a:buNone/>
            </a:pPr>
            <a:endParaRPr lang="fr-FR" sz="1100" dirty="0">
              <a:latin typeface="Arial" charset="0"/>
              <a:cs typeface="Arial" charset="0"/>
            </a:endParaRPr>
          </a:p>
        </p:txBody>
      </p:sp>
      <p:sp>
        <p:nvSpPr>
          <p:cNvPr id="389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0F4FC04-8574-40BA-AD0C-5C01DAC6D9ED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832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re 7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Aides de l'ANAH</a:t>
            </a:r>
          </a:p>
        </p:txBody>
      </p:sp>
      <p:sp>
        <p:nvSpPr>
          <p:cNvPr id="37894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F30F3EE8-BD6E-491B-A00B-FF341D1275B5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58800" y="1455068"/>
            <a:ext cx="8229600" cy="4824536"/>
          </a:xfrm>
        </p:spPr>
        <p:txBody>
          <a:bodyPr/>
          <a:lstStyle/>
          <a:p>
            <a:pPr marL="0" indent="0" algn="ctr">
              <a:buNone/>
            </a:pPr>
            <a:r>
              <a:rPr lang="fr-FR" sz="2800" dirty="0">
                <a:latin typeface="Arial" charset="0"/>
                <a:cs typeface="Arial" charset="0"/>
              </a:rPr>
              <a:t>Aides gérées par le Conseil Départemental du Bas-Rhin pour la rénovation thermique.</a:t>
            </a:r>
            <a:endParaRPr lang="fr-FR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endParaRPr lang="fr-FR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Propriétaires occupants</a:t>
            </a:r>
          </a:p>
          <a:p>
            <a:pPr lvl="1"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Plafonds de ressources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Propriétaires bailleurs</a:t>
            </a:r>
          </a:p>
          <a:p>
            <a:pPr marL="0" indent="0">
              <a:buNone/>
            </a:pPr>
            <a:endParaRPr lang="fr-FR" dirty="0">
              <a:latin typeface="Arial" charset="0"/>
              <a:cs typeface="Arial" charset="0"/>
            </a:endParaRPr>
          </a:p>
          <a:p>
            <a:pPr marL="0" indent="0" algn="ctr">
              <a:buNone/>
            </a:pPr>
            <a:r>
              <a:rPr lang="fr-FR" sz="2800" dirty="0">
                <a:solidFill>
                  <a:schemeClr val="tx1"/>
                </a:solidFill>
                <a:latin typeface="Arial" charset="0"/>
                <a:cs typeface="Arial" charset="0"/>
              </a:rPr>
              <a:t>Gain énergétique à atteindre.</a:t>
            </a:r>
          </a:p>
          <a:p>
            <a:endParaRPr lang="fr-FR" dirty="0">
              <a:latin typeface="Arial" charset="0"/>
              <a:cs typeface="Arial" charset="0"/>
            </a:endParaRPr>
          </a:p>
          <a:p>
            <a:pPr marL="457200" lvl="1" indent="0">
              <a:buNone/>
            </a:pPr>
            <a:endParaRPr lang="fr-FR" sz="11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73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lang="fr-FR" dirty="0"/>
              <a:t>Annexe :</a:t>
            </a:r>
            <a:br>
              <a:rPr lang="fr-FR" dirty="0"/>
            </a:br>
            <a:r>
              <a:rPr lang="fr-FR" dirty="0"/>
              <a:t>Plateforme Locale de Rénovation Énergétique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876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La rénovation énergétique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1 – Préciser ses motivations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2 – Faire le point sur l’état de l’existant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3 – Rénover « BBC compatible »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4 – Déterminer les priorités et organiser les actions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5 – Etablir un prévisionnel de financement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6 – Consulter les entreprises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7 – Suivre la mise en </a:t>
            </a:r>
            <a:r>
              <a:rPr lang="fr-FR" dirty="0" err="1">
                <a:latin typeface="Arial" charset="0"/>
                <a:cs typeface="Arial" charset="0"/>
              </a:rPr>
              <a:t>oeuvre</a:t>
            </a:r>
            <a:endParaRPr lang="fr-FR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904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67300"/>
          </a:xfrm>
        </p:spPr>
        <p:txBody>
          <a:bodyPr/>
          <a:lstStyle/>
          <a:p>
            <a:r>
              <a:rPr lang="fr-FR" sz="4000" dirty="0"/>
              <a:t>Rénovation globale</a:t>
            </a:r>
          </a:p>
          <a:p>
            <a:pPr lvl="1">
              <a:spcAft>
                <a:spcPts val="60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Pour faire des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économies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 de chauffage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importantes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 et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durables</a:t>
            </a:r>
          </a:p>
          <a:p>
            <a:pPr lvl="1">
              <a:spcAft>
                <a:spcPts val="60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Pour un logement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confortable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 et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sain, comme du neuf</a:t>
            </a:r>
          </a:p>
          <a:p>
            <a:pPr lvl="1">
              <a:spcAft>
                <a:spcPts val="600"/>
              </a:spcAft>
            </a:pP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Pour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valoriser</a:t>
            </a:r>
            <a:r>
              <a:rPr lang="fr-FR" altLang="fr-FR" sz="1600" dirty="0">
                <a:solidFill>
                  <a:schemeClr val="tx1"/>
                </a:solidFill>
                <a:latin typeface="Arial" charset="0"/>
                <a:cs typeface="Arial" charset="0"/>
              </a:rPr>
              <a:t> son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cs typeface="Arial" charset="0"/>
              </a:rPr>
              <a:t>patrimoine</a:t>
            </a:r>
            <a:endParaRPr lang="fr-FR" sz="4000" dirty="0"/>
          </a:p>
          <a:p>
            <a:pPr marL="0" indent="0">
              <a:buNone/>
            </a:pPr>
            <a:r>
              <a:rPr lang="fr-FR" sz="100" dirty="0"/>
              <a:t> </a:t>
            </a:r>
            <a:r>
              <a:rPr lang="fr-FR" sz="4000" dirty="0"/>
              <a:t>Simplification et optimisation</a:t>
            </a:r>
          </a:p>
          <a:p>
            <a:pPr lvl="1"/>
            <a:r>
              <a:rPr lang="fr-FR" dirty="0"/>
              <a:t>Optimisation financière</a:t>
            </a:r>
          </a:p>
          <a:p>
            <a:pPr lvl="2"/>
            <a:r>
              <a:rPr lang="fr-FR" dirty="0"/>
              <a:t>Aides, prêts..</a:t>
            </a:r>
          </a:p>
          <a:p>
            <a:pPr lvl="1"/>
            <a:r>
              <a:rPr lang="fr-FR" dirty="0"/>
              <a:t>Groupements d’artisans formés</a:t>
            </a:r>
          </a:p>
          <a:p>
            <a:pPr lvl="2"/>
            <a:r>
              <a:rPr lang="fr-FR" dirty="0"/>
              <a:t>Optimisation technique et financière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65291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Prise de contact</a:t>
            </a:r>
          </a:p>
        </p:txBody>
      </p:sp>
      <p:sp>
        <p:nvSpPr>
          <p:cNvPr id="13315" name="Espace réservé du contenu 2"/>
          <p:cNvSpPr>
            <a:spLocks noGrp="1"/>
          </p:cNvSpPr>
          <p:nvPr>
            <p:ph idx="1"/>
          </p:nvPr>
        </p:nvSpPr>
        <p:spPr>
          <a:xfrm>
            <a:off x="0" y="1088901"/>
            <a:ext cx="9108504" cy="3178300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sz="2600" b="1" dirty="0">
                <a:latin typeface="Arial" charset="0"/>
                <a:cs typeface="Arial" charset="0"/>
              </a:rPr>
              <a:t>1</a:t>
            </a:r>
            <a:r>
              <a:rPr sz="2600" b="1" baseline="30000" dirty="0">
                <a:latin typeface="Arial" charset="0"/>
                <a:cs typeface="Arial" charset="0"/>
              </a:rPr>
              <a:t>er</a:t>
            </a:r>
            <a:r>
              <a:rPr sz="2600" b="1" dirty="0">
                <a:latin typeface="Arial" charset="0"/>
                <a:cs typeface="Arial" charset="0"/>
              </a:rPr>
              <a:t> jeudi </a:t>
            </a:r>
            <a:r>
              <a:rPr sz="2600" dirty="0">
                <a:latin typeface="Arial" charset="0"/>
                <a:cs typeface="Arial" charset="0"/>
              </a:rPr>
              <a:t>du mois à </a:t>
            </a:r>
            <a:r>
              <a:rPr sz="2600" b="1" dirty="0">
                <a:latin typeface="Arial" charset="0"/>
                <a:cs typeface="Arial" charset="0"/>
              </a:rPr>
              <a:t>Drulingen</a:t>
            </a:r>
            <a:r>
              <a:rPr sz="2600" dirty="0">
                <a:latin typeface="Arial" charset="0"/>
                <a:cs typeface="Arial" charset="0"/>
              </a:rPr>
              <a:t> de 14h à 15h30</a:t>
            </a:r>
          </a:p>
          <a:p>
            <a:pPr>
              <a:buFont typeface="Arial" charset="0"/>
              <a:buChar char="●"/>
            </a:pPr>
            <a:r>
              <a:rPr lang="fr-FR" sz="2600" b="1" dirty="0">
                <a:latin typeface="Arial" charset="0"/>
                <a:cs typeface="Arial" charset="0"/>
              </a:rPr>
              <a:t>1</a:t>
            </a:r>
            <a:r>
              <a:rPr lang="fr-FR" sz="2600" b="1" baseline="30000" dirty="0">
                <a:latin typeface="Arial" charset="0"/>
                <a:cs typeface="Arial" charset="0"/>
              </a:rPr>
              <a:t>er</a:t>
            </a:r>
            <a:r>
              <a:rPr lang="fr-FR" sz="2600" b="1" dirty="0">
                <a:latin typeface="Arial" charset="0"/>
                <a:cs typeface="Arial" charset="0"/>
              </a:rPr>
              <a:t> jeudi </a:t>
            </a:r>
            <a:r>
              <a:rPr lang="fr-FR" sz="2600" dirty="0">
                <a:latin typeface="Arial" charset="0"/>
                <a:cs typeface="Arial" charset="0"/>
              </a:rPr>
              <a:t>du mois à </a:t>
            </a:r>
            <a:r>
              <a:rPr lang="fr-FR" sz="2600" b="1" dirty="0">
                <a:latin typeface="Arial" charset="0"/>
                <a:cs typeface="Arial" charset="0"/>
              </a:rPr>
              <a:t>Sarre-Union</a:t>
            </a:r>
            <a:r>
              <a:rPr lang="fr-FR" sz="2600" dirty="0">
                <a:latin typeface="Arial" charset="0"/>
                <a:cs typeface="Arial" charset="0"/>
              </a:rPr>
              <a:t> de 16h à 17h30</a:t>
            </a:r>
          </a:p>
          <a:p>
            <a:pPr>
              <a:buFont typeface="Arial" charset="0"/>
              <a:buChar char="●"/>
            </a:pPr>
            <a:r>
              <a:rPr lang="fr-FR" sz="2600" b="1" dirty="0">
                <a:latin typeface="Arial" charset="0"/>
                <a:cs typeface="Arial" charset="0"/>
              </a:rPr>
              <a:t>3</a:t>
            </a:r>
            <a:r>
              <a:rPr lang="fr-FR" sz="2600" b="1" baseline="30000" dirty="0">
                <a:latin typeface="Arial" charset="0"/>
                <a:cs typeface="Arial" charset="0"/>
              </a:rPr>
              <a:t>ème</a:t>
            </a:r>
            <a:r>
              <a:rPr lang="fr-FR" sz="2600" b="1" dirty="0">
                <a:latin typeface="Arial" charset="0"/>
                <a:cs typeface="Arial" charset="0"/>
              </a:rPr>
              <a:t> jeudi </a:t>
            </a:r>
            <a:r>
              <a:rPr lang="fr-FR" sz="2600" dirty="0">
                <a:latin typeface="Arial" charset="0"/>
                <a:cs typeface="Arial" charset="0"/>
              </a:rPr>
              <a:t>du mois à </a:t>
            </a:r>
            <a:r>
              <a:rPr lang="fr-FR" sz="2600" b="1" dirty="0">
                <a:latin typeface="Arial" charset="0"/>
                <a:cs typeface="Arial" charset="0"/>
              </a:rPr>
              <a:t>Hochfelden </a:t>
            </a:r>
            <a:r>
              <a:rPr lang="fr-FR" sz="2600" dirty="0">
                <a:latin typeface="Arial" charset="0"/>
                <a:cs typeface="Arial" charset="0"/>
              </a:rPr>
              <a:t>de 14h à 15h30</a:t>
            </a:r>
            <a:endParaRPr sz="2600"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sz="2600" b="1" dirty="0">
                <a:latin typeface="Arial" charset="0"/>
                <a:cs typeface="Arial" charset="0"/>
              </a:rPr>
              <a:t>3</a:t>
            </a:r>
            <a:r>
              <a:rPr sz="2600" b="1" baseline="30000" dirty="0">
                <a:latin typeface="Arial" charset="0"/>
                <a:cs typeface="Arial" charset="0"/>
              </a:rPr>
              <a:t>ème</a:t>
            </a:r>
            <a:r>
              <a:rPr sz="2600" b="1" dirty="0">
                <a:latin typeface="Arial" charset="0"/>
                <a:cs typeface="Arial" charset="0"/>
              </a:rPr>
              <a:t> jeudi </a:t>
            </a:r>
            <a:r>
              <a:rPr sz="2600" dirty="0">
                <a:latin typeface="Arial" charset="0"/>
                <a:cs typeface="Arial" charset="0"/>
              </a:rPr>
              <a:t>du mois à </a:t>
            </a:r>
            <a:r>
              <a:rPr sz="2600" b="1" dirty="0">
                <a:latin typeface="Arial" charset="0"/>
                <a:cs typeface="Arial" charset="0"/>
              </a:rPr>
              <a:t>Bouxwiller</a:t>
            </a:r>
            <a:r>
              <a:rPr sz="2600" dirty="0">
                <a:latin typeface="Arial" charset="0"/>
                <a:cs typeface="Arial" charset="0"/>
              </a:rPr>
              <a:t> de </a:t>
            </a:r>
            <a:r>
              <a:rPr lang="fr-FR" sz="2600" dirty="0">
                <a:latin typeface="Arial" charset="0"/>
                <a:cs typeface="Arial" charset="0"/>
              </a:rPr>
              <a:t>16h à 17h30</a:t>
            </a:r>
          </a:p>
          <a:p>
            <a:pPr>
              <a:buFont typeface="Arial" charset="0"/>
              <a:buChar char="●"/>
            </a:pPr>
            <a:r>
              <a:rPr lang="fr-FR" sz="2500" dirty="0">
                <a:latin typeface="Arial" charset="0"/>
                <a:cs typeface="Arial" charset="0"/>
              </a:rPr>
              <a:t>Du lundi au vendredi à </a:t>
            </a:r>
            <a:r>
              <a:rPr lang="fr-FR" sz="2500" b="1" dirty="0">
                <a:latin typeface="Arial" charset="0"/>
                <a:cs typeface="Arial" charset="0"/>
              </a:rPr>
              <a:t>Monswiller </a:t>
            </a:r>
            <a:r>
              <a:rPr lang="fr-FR" sz="2500" dirty="0">
                <a:latin typeface="Arial" charset="0"/>
                <a:cs typeface="Arial" charset="0"/>
              </a:rPr>
              <a:t>entre 9h-12h et 14h-18h</a:t>
            </a:r>
            <a:endParaRPr sz="2500" dirty="0">
              <a:latin typeface="Arial" charset="0"/>
              <a:cs typeface="Arial" charset="0"/>
            </a:endParaRPr>
          </a:p>
        </p:txBody>
      </p:sp>
      <p:sp>
        <p:nvSpPr>
          <p:cNvPr id="1331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96584DF-712D-4933-BAAA-C4D6807E2C1F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7" name="Espace réservé du contenu 5"/>
          <p:cNvSpPr txBox="1">
            <a:spLocks/>
          </p:cNvSpPr>
          <p:nvPr/>
        </p:nvSpPr>
        <p:spPr bwMode="auto">
          <a:xfrm>
            <a:off x="457200" y="4181475"/>
            <a:ext cx="8002588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●"/>
              <a:defRPr lang="fr-FR" sz="2400" kern="1200" dirty="0" smtClean="0">
                <a:solidFill>
                  <a:srgbClr val="F395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Wingdings" pitchFamily="2" charset="2"/>
              <a:buChar char="è"/>
              <a:defRPr lang="fr-FR" sz="20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8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9D328E"/>
              </a:buClr>
              <a:buFont typeface="Arial" pitchFamily="34" charset="0"/>
              <a:buChar char="−"/>
              <a:defRPr lang="fr-FR" sz="16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Char char="●"/>
              <a:defRPr/>
            </a:pPr>
            <a:r>
              <a:rPr lang="fr-FR" sz="2800" u="sng" dirty="0">
                <a:latin typeface="Arial" charset="0"/>
                <a:cs typeface="Arial" charset="0"/>
              </a:rPr>
              <a:t>Contact</a:t>
            </a:r>
            <a:r>
              <a:rPr lang="fr-FR" sz="2800" dirty="0">
                <a:latin typeface="Arial" charset="0"/>
                <a:cs typeface="Arial" charset="0"/>
              </a:rPr>
              <a:t> :</a:t>
            </a:r>
          </a:p>
          <a:p>
            <a:pPr lvl="1">
              <a:defRPr/>
            </a:pPr>
            <a:r>
              <a:rPr lang="fr-FR" sz="2400" b="1" dirty="0">
                <a:latin typeface="Arial" charset="0"/>
                <a:cs typeface="Arial" charset="0"/>
              </a:rPr>
              <a:t>Simon ZANETTA</a:t>
            </a:r>
          </a:p>
          <a:p>
            <a:pPr marL="800100" lvl="1" indent="12700">
              <a:buFont typeface="Wingdings" pitchFamily="2" charset="2"/>
              <a:buNone/>
              <a:defRPr/>
            </a:pPr>
            <a:r>
              <a:rPr lang="fr-FR" sz="2400" b="1" dirty="0">
                <a:latin typeface="Arial" charset="0"/>
                <a:cs typeface="Arial" charset="0"/>
              </a:rPr>
              <a:t>21 rue des Rustauds – 67700 Monswiller</a:t>
            </a:r>
          </a:p>
          <a:p>
            <a:pPr marL="800100" lvl="1" indent="12700">
              <a:buNone/>
              <a:defRPr/>
            </a:pPr>
            <a:r>
              <a:rPr lang="fr-FR" sz="2400" b="1" dirty="0">
                <a:latin typeface="Arial" charset="0"/>
                <a:cs typeface="Arial" charset="0"/>
              </a:rPr>
              <a:t>09 72 28 95 73 – </a:t>
            </a:r>
            <a:r>
              <a:rPr lang="fr-FR" sz="2400" dirty="0">
                <a:solidFill>
                  <a:srgbClr val="F39500"/>
                </a:solidFill>
                <a:latin typeface="Arial" charset="0"/>
                <a:cs typeface="Arial" charset="0"/>
              </a:rPr>
              <a:t>info.energie@paysdesaverne.fr</a:t>
            </a:r>
          </a:p>
          <a:p>
            <a:pPr marL="0" indent="0" algn="ctr">
              <a:buFont typeface="Arial" pitchFamily="34" charset="0"/>
              <a:buNone/>
              <a:defRPr/>
            </a:pPr>
            <a:r>
              <a:rPr lang="fr-FR" sz="2800" dirty="0">
                <a:latin typeface="Arial" charset="0"/>
                <a:cs typeface="Arial" charset="0"/>
              </a:rPr>
              <a:t>www.paysdesaverne.fr</a:t>
            </a:r>
          </a:p>
        </p:txBody>
      </p:sp>
    </p:spTree>
    <p:extLst>
      <p:ext uri="{BB962C8B-B14F-4D97-AF65-F5344CB8AC3E}">
        <p14:creationId xmlns:p14="http://schemas.microsoft.com/office/powerpoint/2010/main" val="16413482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re 1"/>
          <p:cNvSpPr>
            <a:spLocks noGrp="1"/>
          </p:cNvSpPr>
          <p:nvPr>
            <p:ph type="ctrTitle"/>
          </p:nvPr>
        </p:nvSpPr>
        <p:spPr>
          <a:xfrm>
            <a:off x="3132138" y="2492375"/>
            <a:ext cx="5756275" cy="2160588"/>
          </a:xfrm>
        </p:spPr>
        <p:txBody>
          <a:bodyPr/>
          <a:lstStyle/>
          <a:p>
            <a:pPr eaLnBrk="1" hangingPunct="1"/>
            <a:r>
              <a:rPr lang="fr-FR" dirty="0"/>
              <a:t>Merci de votre attention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135102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1. Valoriser les apports solaires</a:t>
            </a:r>
          </a:p>
        </p:txBody>
      </p:sp>
      <p:sp>
        <p:nvSpPr>
          <p:cNvPr id="27651" name="Espace réservé du contenu 1"/>
          <p:cNvSpPr>
            <a:spLocks noGrp="1"/>
          </p:cNvSpPr>
          <p:nvPr>
            <p:ph idx="1"/>
          </p:nvPr>
        </p:nvSpPr>
        <p:spPr>
          <a:xfrm>
            <a:off x="847725" y="1773238"/>
            <a:ext cx="3898900" cy="935037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Bâtiment compact et ouvert au soleil</a:t>
            </a:r>
          </a:p>
        </p:txBody>
      </p:sp>
      <p:sp>
        <p:nvSpPr>
          <p:cNvPr id="27654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41F60911-CFF1-445A-838B-081C4B134904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27655" name="Picture 2" descr="\\192.168.2.250\structure_pspp\23. Pole Efficacite Energetique\EIE\10 - Animations\Balade Thermographique\Images PPT\orientation-fenet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2852738"/>
            <a:ext cx="39195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\\192.168.2.250\structure_pspp\23. Pole Efficacite Energetique\EIE\10 - Animations\Balade Thermographique\Images PPT\debords-to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267075" cy="422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2. Isoler ses parois</a:t>
            </a:r>
          </a:p>
        </p:txBody>
      </p:sp>
      <p:sp>
        <p:nvSpPr>
          <p:cNvPr id="2867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43923E3-79CD-433A-9807-E24B12B2F132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44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28678" name="Picture 2" descr="\\192.168.2.250\structure_pspp\23. Pole Efficacite Energetique\EIE\10 - Animations\Balade Thermographique\Images PPT\Isol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34430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aphiqu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114887"/>
              </p:ext>
            </p:extLst>
          </p:nvPr>
        </p:nvGraphicFramePr>
        <p:xfrm>
          <a:off x="0" y="1196752"/>
          <a:ext cx="9144000" cy="5349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L’inertie thermique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Inertie intérieure (ou capacité thermique intérieure)</a:t>
            </a:r>
          </a:p>
          <a:p>
            <a:pPr lvl="1"/>
            <a:r>
              <a:rPr lang="fr-FR" dirty="0"/>
              <a:t>Fait référence à la quantité de chaleur pouvant interagir avec l’air intérieur sur une période donnée.</a:t>
            </a:r>
          </a:p>
          <a:p>
            <a:pPr lvl="1"/>
            <a:r>
              <a:rPr lang="fr-FR" dirty="0"/>
              <a:t>Permet d’améliorer le confort d’été et d’hiver !</a:t>
            </a:r>
          </a:p>
          <a:p>
            <a:pPr lvl="1"/>
            <a:endParaRPr lang="fr-FR" dirty="0"/>
          </a:p>
          <a:p>
            <a:r>
              <a:rPr lang="fr-FR" dirty="0"/>
              <a:t>Inertie de transmission (ou capacité thermique totale)</a:t>
            </a:r>
          </a:p>
          <a:p>
            <a:pPr lvl="1"/>
            <a:r>
              <a:rPr lang="fr-FR" dirty="0"/>
              <a:t>Notion de déphasage.</a:t>
            </a:r>
          </a:p>
          <a:p>
            <a:pPr lvl="1"/>
            <a:r>
              <a:rPr lang="fr-FR" dirty="0"/>
              <a:t>Mur en moellons de grès par exemple.</a:t>
            </a:r>
          </a:p>
          <a:p>
            <a:pPr lvl="1"/>
            <a:r>
              <a:rPr lang="fr-FR" b="1" dirty="0"/>
              <a:t>Participation anecdotique sur une paroi lourde</a:t>
            </a:r>
          </a:p>
          <a:p>
            <a:pPr lvl="1"/>
            <a:r>
              <a:rPr lang="fr-FR" dirty="0"/>
              <a:t>Secondaire sur une paroi légère vis-à-vis d’une forte isolation, bonne étanchéité à l’air, surventilation nocturne ..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40313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L’inertie thermique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46</a:t>
            </a:fld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421526" y="1119977"/>
            <a:ext cx="8265274" cy="4235477"/>
            <a:chOff x="421526" y="1442194"/>
            <a:chExt cx="8265274" cy="4235477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526" y="1442194"/>
              <a:ext cx="8265274" cy="4235477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21526" y="1690252"/>
              <a:ext cx="1468234" cy="1166159"/>
            </a:xfrm>
            <a:prstGeom prst="rect">
              <a:avLst/>
            </a:prstGeom>
            <a:solidFill>
              <a:srgbClr val="FAF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539931" y="5394237"/>
            <a:ext cx="8064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Le flux de chaleur étant proportionnel à la différence de t° de part et</a:t>
            </a:r>
          </a:p>
          <a:p>
            <a:pPr algn="ctr"/>
            <a:r>
              <a:rPr lang="fr-FR" dirty="0"/>
              <a:t>d’autre d’un corps, dans notre exemple, le complexe isolant de gauche</a:t>
            </a:r>
          </a:p>
          <a:p>
            <a:pPr algn="ctr"/>
            <a:r>
              <a:rPr lang="fr-FR" dirty="0"/>
              <a:t>laisse passer 2,5 fois plus de calories que celui, identique, de droite.</a:t>
            </a:r>
          </a:p>
        </p:txBody>
      </p:sp>
    </p:spTree>
    <p:extLst>
      <p:ext uri="{BB962C8B-B14F-4D97-AF65-F5344CB8AC3E}">
        <p14:creationId xmlns:p14="http://schemas.microsoft.com/office/powerpoint/2010/main" val="19283319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rme libre 40"/>
          <p:cNvSpPr/>
          <p:nvPr/>
        </p:nvSpPr>
        <p:spPr>
          <a:xfrm>
            <a:off x="6168119" y="1994275"/>
            <a:ext cx="2367716" cy="3246513"/>
          </a:xfrm>
          <a:custGeom>
            <a:avLst/>
            <a:gdLst>
              <a:gd name="connsiteX0" fmla="*/ 0 w 2339340"/>
              <a:gd name="connsiteY0" fmla="*/ 0 h 3116580"/>
              <a:gd name="connsiteX1" fmla="*/ 449580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5459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61171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79107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298132 w 2339340"/>
              <a:gd name="connsiteY6" fmla="*/ 3107055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8962"/>
              <a:gd name="connsiteX1" fmla="*/ 470696 w 2339340"/>
              <a:gd name="connsiteY1" fmla="*/ 0 h 3118962"/>
              <a:gd name="connsiteX2" fmla="*/ 470696 w 2339340"/>
              <a:gd name="connsiteY2" fmla="*/ 1242060 h 3118962"/>
              <a:gd name="connsiteX3" fmla="*/ 2339340 w 2339340"/>
              <a:gd name="connsiteY3" fmla="*/ 1242060 h 3118962"/>
              <a:gd name="connsiteX4" fmla="*/ 2339340 w 2339340"/>
              <a:gd name="connsiteY4" fmla="*/ 1752600 h 3118962"/>
              <a:gd name="connsiteX5" fmla="*/ 469583 w 2339340"/>
              <a:gd name="connsiteY5" fmla="*/ 1757362 h 3118962"/>
              <a:gd name="connsiteX6" fmla="*/ 469582 w 2339340"/>
              <a:gd name="connsiteY6" fmla="*/ 3118962 h 3118962"/>
              <a:gd name="connsiteX7" fmla="*/ 0 w 2339340"/>
              <a:gd name="connsiteY7" fmla="*/ 3116580 h 3118962"/>
              <a:gd name="connsiteX8" fmla="*/ 0 w 2339340"/>
              <a:gd name="connsiteY8" fmla="*/ 0 h 3118962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71963 w 2339340"/>
              <a:gd name="connsiteY6" fmla="*/ 3114199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4199"/>
              <a:gd name="connsiteX1" fmla="*/ 470696 w 2339340"/>
              <a:gd name="connsiteY1" fmla="*/ 0 h 3114199"/>
              <a:gd name="connsiteX2" fmla="*/ 470696 w 2339340"/>
              <a:gd name="connsiteY2" fmla="*/ 1242060 h 3114199"/>
              <a:gd name="connsiteX3" fmla="*/ 2339340 w 2339340"/>
              <a:gd name="connsiteY3" fmla="*/ 1242060 h 3114199"/>
              <a:gd name="connsiteX4" fmla="*/ 2339340 w 2339340"/>
              <a:gd name="connsiteY4" fmla="*/ 1752600 h 3114199"/>
              <a:gd name="connsiteX5" fmla="*/ 469583 w 2339340"/>
              <a:gd name="connsiteY5" fmla="*/ 1757362 h 3114199"/>
              <a:gd name="connsiteX6" fmla="*/ 471963 w 2339340"/>
              <a:gd name="connsiteY6" fmla="*/ 3114199 h 3114199"/>
              <a:gd name="connsiteX7" fmla="*/ 0 w 2339340"/>
              <a:gd name="connsiteY7" fmla="*/ 3109437 h 3114199"/>
              <a:gd name="connsiteX8" fmla="*/ 0 w 2339340"/>
              <a:gd name="connsiteY8" fmla="*/ 0 h 3114199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114199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0 h 3117077"/>
              <a:gd name="connsiteX0" fmla="*/ 0 w 2339340"/>
              <a:gd name="connsiteY0" fmla="*/ 0 h 3022906"/>
              <a:gd name="connsiteX1" fmla="*/ 470696 w 2339340"/>
              <a:gd name="connsiteY1" fmla="*/ 0 h 3022906"/>
              <a:gd name="connsiteX2" fmla="*/ 470696 w 2339340"/>
              <a:gd name="connsiteY2" fmla="*/ 1242060 h 3022906"/>
              <a:gd name="connsiteX3" fmla="*/ 2339340 w 2339340"/>
              <a:gd name="connsiteY3" fmla="*/ 1242060 h 3022906"/>
              <a:gd name="connsiteX4" fmla="*/ 2339340 w 2339340"/>
              <a:gd name="connsiteY4" fmla="*/ 1752600 h 3022906"/>
              <a:gd name="connsiteX5" fmla="*/ 469583 w 2339340"/>
              <a:gd name="connsiteY5" fmla="*/ 1757362 h 3022906"/>
              <a:gd name="connsiteX6" fmla="*/ 471963 w 2339340"/>
              <a:gd name="connsiteY6" fmla="*/ 3007302 h 3022906"/>
              <a:gd name="connsiteX7" fmla="*/ 8330 w 2339340"/>
              <a:gd name="connsiteY7" fmla="*/ 3022906 h 3022906"/>
              <a:gd name="connsiteX8" fmla="*/ 0 w 2339340"/>
              <a:gd name="connsiteY8" fmla="*/ 0 h 3022906"/>
              <a:gd name="connsiteX0" fmla="*/ 0 w 2339340"/>
              <a:gd name="connsiteY0" fmla="*/ 0 h 3012725"/>
              <a:gd name="connsiteX1" fmla="*/ 470696 w 2339340"/>
              <a:gd name="connsiteY1" fmla="*/ 0 h 3012725"/>
              <a:gd name="connsiteX2" fmla="*/ 470696 w 2339340"/>
              <a:gd name="connsiteY2" fmla="*/ 1242060 h 3012725"/>
              <a:gd name="connsiteX3" fmla="*/ 2339340 w 2339340"/>
              <a:gd name="connsiteY3" fmla="*/ 1242060 h 3012725"/>
              <a:gd name="connsiteX4" fmla="*/ 2339340 w 2339340"/>
              <a:gd name="connsiteY4" fmla="*/ 1752600 h 3012725"/>
              <a:gd name="connsiteX5" fmla="*/ 469583 w 2339340"/>
              <a:gd name="connsiteY5" fmla="*/ 1757362 h 3012725"/>
              <a:gd name="connsiteX6" fmla="*/ 471963 w 2339340"/>
              <a:gd name="connsiteY6" fmla="*/ 3007302 h 3012725"/>
              <a:gd name="connsiteX7" fmla="*/ 8330 w 2339340"/>
              <a:gd name="connsiteY7" fmla="*/ 3012725 h 3012725"/>
              <a:gd name="connsiteX8" fmla="*/ 0 w 2339340"/>
              <a:gd name="connsiteY8" fmla="*/ 0 h 3012725"/>
              <a:gd name="connsiteX0" fmla="*/ 0 w 2339340"/>
              <a:gd name="connsiteY0" fmla="*/ 0 h 3007302"/>
              <a:gd name="connsiteX1" fmla="*/ 470696 w 2339340"/>
              <a:gd name="connsiteY1" fmla="*/ 0 h 3007302"/>
              <a:gd name="connsiteX2" fmla="*/ 470696 w 2339340"/>
              <a:gd name="connsiteY2" fmla="*/ 1242060 h 3007302"/>
              <a:gd name="connsiteX3" fmla="*/ 2339340 w 2339340"/>
              <a:gd name="connsiteY3" fmla="*/ 1242060 h 3007302"/>
              <a:gd name="connsiteX4" fmla="*/ 2339340 w 2339340"/>
              <a:gd name="connsiteY4" fmla="*/ 1752600 h 3007302"/>
              <a:gd name="connsiteX5" fmla="*/ 469583 w 2339340"/>
              <a:gd name="connsiteY5" fmla="*/ 1757362 h 3007302"/>
              <a:gd name="connsiteX6" fmla="*/ 471963 w 2339340"/>
              <a:gd name="connsiteY6" fmla="*/ 3007302 h 3007302"/>
              <a:gd name="connsiteX7" fmla="*/ 8330 w 2339340"/>
              <a:gd name="connsiteY7" fmla="*/ 3005089 h 3007302"/>
              <a:gd name="connsiteX8" fmla="*/ 0 w 2339340"/>
              <a:gd name="connsiteY8" fmla="*/ 0 h 3007302"/>
              <a:gd name="connsiteX0" fmla="*/ 0 w 2339340"/>
              <a:gd name="connsiteY0" fmla="*/ 0 h 3015269"/>
              <a:gd name="connsiteX1" fmla="*/ 470696 w 2339340"/>
              <a:gd name="connsiteY1" fmla="*/ 0 h 3015269"/>
              <a:gd name="connsiteX2" fmla="*/ 470696 w 2339340"/>
              <a:gd name="connsiteY2" fmla="*/ 1242060 h 3015269"/>
              <a:gd name="connsiteX3" fmla="*/ 2339340 w 2339340"/>
              <a:gd name="connsiteY3" fmla="*/ 1242060 h 3015269"/>
              <a:gd name="connsiteX4" fmla="*/ 2339340 w 2339340"/>
              <a:gd name="connsiteY4" fmla="*/ 1752600 h 3015269"/>
              <a:gd name="connsiteX5" fmla="*/ 469583 w 2339340"/>
              <a:gd name="connsiteY5" fmla="*/ 1757362 h 3015269"/>
              <a:gd name="connsiteX6" fmla="*/ 471963 w 2339340"/>
              <a:gd name="connsiteY6" fmla="*/ 3007302 h 3015269"/>
              <a:gd name="connsiteX7" fmla="*/ 8330 w 2339340"/>
              <a:gd name="connsiteY7" fmla="*/ 3015269 h 3015269"/>
              <a:gd name="connsiteX8" fmla="*/ 0 w 2339340"/>
              <a:gd name="connsiteY8" fmla="*/ 0 h 3015269"/>
              <a:gd name="connsiteX0" fmla="*/ 0 w 2339340"/>
              <a:gd name="connsiteY0" fmla="*/ 0 h 3007633"/>
              <a:gd name="connsiteX1" fmla="*/ 470696 w 2339340"/>
              <a:gd name="connsiteY1" fmla="*/ 0 h 3007633"/>
              <a:gd name="connsiteX2" fmla="*/ 470696 w 2339340"/>
              <a:gd name="connsiteY2" fmla="*/ 1242060 h 3007633"/>
              <a:gd name="connsiteX3" fmla="*/ 2339340 w 2339340"/>
              <a:gd name="connsiteY3" fmla="*/ 1242060 h 3007633"/>
              <a:gd name="connsiteX4" fmla="*/ 2339340 w 2339340"/>
              <a:gd name="connsiteY4" fmla="*/ 1752600 h 3007633"/>
              <a:gd name="connsiteX5" fmla="*/ 469583 w 2339340"/>
              <a:gd name="connsiteY5" fmla="*/ 1757362 h 3007633"/>
              <a:gd name="connsiteX6" fmla="*/ 471963 w 2339340"/>
              <a:gd name="connsiteY6" fmla="*/ 3007302 h 3007633"/>
              <a:gd name="connsiteX7" fmla="*/ 6295 w 2339340"/>
              <a:gd name="connsiteY7" fmla="*/ 3007633 h 3007633"/>
              <a:gd name="connsiteX8" fmla="*/ 0 w 2339340"/>
              <a:gd name="connsiteY8" fmla="*/ 0 h 30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340" h="3007633">
                <a:moveTo>
                  <a:pt x="0" y="0"/>
                </a:moveTo>
                <a:lnTo>
                  <a:pt x="470696" y="0"/>
                </a:lnTo>
                <a:cubicBezTo>
                  <a:pt x="469108" y="414020"/>
                  <a:pt x="472284" y="828040"/>
                  <a:pt x="470696" y="1242060"/>
                </a:cubicBezTo>
                <a:lnTo>
                  <a:pt x="2339340" y="1242060"/>
                </a:lnTo>
                <a:lnTo>
                  <a:pt x="2339340" y="1752600"/>
                </a:lnTo>
                <a:lnTo>
                  <a:pt x="469583" y="1757362"/>
                </a:lnTo>
                <a:cubicBezTo>
                  <a:pt x="471170" y="2210435"/>
                  <a:pt x="470376" y="2554229"/>
                  <a:pt x="471963" y="3007302"/>
                </a:cubicBezTo>
                <a:lnTo>
                  <a:pt x="6295" y="3007633"/>
                </a:lnTo>
                <a:cubicBezTo>
                  <a:pt x="3518" y="1999998"/>
                  <a:pt x="2777" y="1007635"/>
                  <a:pt x="0" y="0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2258218" y="1994620"/>
            <a:ext cx="431800" cy="3246513"/>
          </a:xfrm>
          <a:prstGeom prst="rect">
            <a:avLst/>
          </a:prstGeom>
          <a:pattFill prst="divot">
            <a:fgClr>
              <a:schemeClr val="bg1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grpSp>
        <p:nvGrpSpPr>
          <p:cNvPr id="9" name="Groupe 5"/>
          <p:cNvGrpSpPr>
            <a:grpSpLocks/>
          </p:cNvGrpSpPr>
          <p:nvPr/>
        </p:nvGrpSpPr>
        <p:grpSpPr bwMode="auto">
          <a:xfrm rot="5400000">
            <a:off x="840223" y="3409914"/>
            <a:ext cx="3246513" cy="415924"/>
            <a:chOff x="166996" y="3369569"/>
            <a:chExt cx="6937804" cy="309275"/>
          </a:xfrm>
        </p:grpSpPr>
        <p:sp>
          <p:nvSpPr>
            <p:cNvPr id="36" name="Forme libre 35"/>
            <p:cNvSpPr/>
            <p:nvPr/>
          </p:nvSpPr>
          <p:spPr>
            <a:xfrm>
              <a:off x="3637657" y="3376651"/>
              <a:ext cx="3467143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7" name="Forme libre 36"/>
            <p:cNvSpPr/>
            <p:nvPr/>
          </p:nvSpPr>
          <p:spPr>
            <a:xfrm>
              <a:off x="166996" y="3369569"/>
              <a:ext cx="3470661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  <p:sp>
        <p:nvSpPr>
          <p:cNvPr id="39" name="Forme libre 38"/>
          <p:cNvSpPr/>
          <p:nvPr/>
        </p:nvSpPr>
        <p:spPr>
          <a:xfrm>
            <a:off x="1783958" y="1994275"/>
            <a:ext cx="2367716" cy="3246513"/>
          </a:xfrm>
          <a:custGeom>
            <a:avLst/>
            <a:gdLst>
              <a:gd name="connsiteX0" fmla="*/ 0 w 2339340"/>
              <a:gd name="connsiteY0" fmla="*/ 0 h 3116580"/>
              <a:gd name="connsiteX1" fmla="*/ 449580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49580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5459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5459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61171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4820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79107 w 2339340"/>
              <a:gd name="connsiteY6" fmla="*/ 3116580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298132 w 2339340"/>
              <a:gd name="connsiteY6" fmla="*/ 3107055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4820 w 2339340"/>
              <a:gd name="connsiteY5" fmla="*/ 1752600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8962"/>
              <a:gd name="connsiteX1" fmla="*/ 470696 w 2339340"/>
              <a:gd name="connsiteY1" fmla="*/ 0 h 3118962"/>
              <a:gd name="connsiteX2" fmla="*/ 470696 w 2339340"/>
              <a:gd name="connsiteY2" fmla="*/ 1242060 h 3118962"/>
              <a:gd name="connsiteX3" fmla="*/ 2339340 w 2339340"/>
              <a:gd name="connsiteY3" fmla="*/ 1242060 h 3118962"/>
              <a:gd name="connsiteX4" fmla="*/ 2339340 w 2339340"/>
              <a:gd name="connsiteY4" fmla="*/ 1752600 h 3118962"/>
              <a:gd name="connsiteX5" fmla="*/ 469583 w 2339340"/>
              <a:gd name="connsiteY5" fmla="*/ 1757362 h 3118962"/>
              <a:gd name="connsiteX6" fmla="*/ 469582 w 2339340"/>
              <a:gd name="connsiteY6" fmla="*/ 3118962 h 3118962"/>
              <a:gd name="connsiteX7" fmla="*/ 0 w 2339340"/>
              <a:gd name="connsiteY7" fmla="*/ 3116580 h 3118962"/>
              <a:gd name="connsiteX8" fmla="*/ 0 w 2339340"/>
              <a:gd name="connsiteY8" fmla="*/ 0 h 3118962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69582 w 2339340"/>
              <a:gd name="connsiteY6" fmla="*/ 3111818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6580"/>
              <a:gd name="connsiteX1" fmla="*/ 470696 w 2339340"/>
              <a:gd name="connsiteY1" fmla="*/ 0 h 3116580"/>
              <a:gd name="connsiteX2" fmla="*/ 470696 w 2339340"/>
              <a:gd name="connsiteY2" fmla="*/ 1242060 h 3116580"/>
              <a:gd name="connsiteX3" fmla="*/ 2339340 w 2339340"/>
              <a:gd name="connsiteY3" fmla="*/ 1242060 h 3116580"/>
              <a:gd name="connsiteX4" fmla="*/ 2339340 w 2339340"/>
              <a:gd name="connsiteY4" fmla="*/ 1752600 h 3116580"/>
              <a:gd name="connsiteX5" fmla="*/ 469583 w 2339340"/>
              <a:gd name="connsiteY5" fmla="*/ 1757362 h 3116580"/>
              <a:gd name="connsiteX6" fmla="*/ 471963 w 2339340"/>
              <a:gd name="connsiteY6" fmla="*/ 3114199 h 3116580"/>
              <a:gd name="connsiteX7" fmla="*/ 0 w 2339340"/>
              <a:gd name="connsiteY7" fmla="*/ 3116580 h 3116580"/>
              <a:gd name="connsiteX8" fmla="*/ 0 w 2339340"/>
              <a:gd name="connsiteY8" fmla="*/ 0 h 3116580"/>
              <a:gd name="connsiteX0" fmla="*/ 0 w 2339340"/>
              <a:gd name="connsiteY0" fmla="*/ 0 h 3114199"/>
              <a:gd name="connsiteX1" fmla="*/ 470696 w 2339340"/>
              <a:gd name="connsiteY1" fmla="*/ 0 h 3114199"/>
              <a:gd name="connsiteX2" fmla="*/ 470696 w 2339340"/>
              <a:gd name="connsiteY2" fmla="*/ 1242060 h 3114199"/>
              <a:gd name="connsiteX3" fmla="*/ 2339340 w 2339340"/>
              <a:gd name="connsiteY3" fmla="*/ 1242060 h 3114199"/>
              <a:gd name="connsiteX4" fmla="*/ 2339340 w 2339340"/>
              <a:gd name="connsiteY4" fmla="*/ 1752600 h 3114199"/>
              <a:gd name="connsiteX5" fmla="*/ 469583 w 2339340"/>
              <a:gd name="connsiteY5" fmla="*/ 1757362 h 3114199"/>
              <a:gd name="connsiteX6" fmla="*/ 471963 w 2339340"/>
              <a:gd name="connsiteY6" fmla="*/ 3114199 h 3114199"/>
              <a:gd name="connsiteX7" fmla="*/ 0 w 2339340"/>
              <a:gd name="connsiteY7" fmla="*/ 3109437 h 3114199"/>
              <a:gd name="connsiteX8" fmla="*/ 0 w 2339340"/>
              <a:gd name="connsiteY8" fmla="*/ 0 h 3114199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114199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3109437 h 3117077"/>
              <a:gd name="connsiteX9" fmla="*/ 0 w 2339340"/>
              <a:gd name="connsiteY9" fmla="*/ 0 h 3117077"/>
              <a:gd name="connsiteX0" fmla="*/ 0 w 2339340"/>
              <a:gd name="connsiteY0" fmla="*/ 0 h 3117077"/>
              <a:gd name="connsiteX1" fmla="*/ 470696 w 2339340"/>
              <a:gd name="connsiteY1" fmla="*/ 0 h 3117077"/>
              <a:gd name="connsiteX2" fmla="*/ 470696 w 2339340"/>
              <a:gd name="connsiteY2" fmla="*/ 1242060 h 3117077"/>
              <a:gd name="connsiteX3" fmla="*/ 2339340 w 2339340"/>
              <a:gd name="connsiteY3" fmla="*/ 1242060 h 3117077"/>
              <a:gd name="connsiteX4" fmla="*/ 2339340 w 2339340"/>
              <a:gd name="connsiteY4" fmla="*/ 1752600 h 3117077"/>
              <a:gd name="connsiteX5" fmla="*/ 469583 w 2339340"/>
              <a:gd name="connsiteY5" fmla="*/ 1757362 h 3117077"/>
              <a:gd name="connsiteX6" fmla="*/ 471963 w 2339340"/>
              <a:gd name="connsiteY6" fmla="*/ 3007302 h 3117077"/>
              <a:gd name="connsiteX7" fmla="*/ 5616 w 2339340"/>
              <a:gd name="connsiteY7" fmla="*/ 3117077 h 3117077"/>
              <a:gd name="connsiteX8" fmla="*/ 0 w 2339340"/>
              <a:gd name="connsiteY8" fmla="*/ 0 h 3117077"/>
              <a:gd name="connsiteX0" fmla="*/ 0 w 2339340"/>
              <a:gd name="connsiteY0" fmla="*/ 0 h 3022906"/>
              <a:gd name="connsiteX1" fmla="*/ 470696 w 2339340"/>
              <a:gd name="connsiteY1" fmla="*/ 0 h 3022906"/>
              <a:gd name="connsiteX2" fmla="*/ 470696 w 2339340"/>
              <a:gd name="connsiteY2" fmla="*/ 1242060 h 3022906"/>
              <a:gd name="connsiteX3" fmla="*/ 2339340 w 2339340"/>
              <a:gd name="connsiteY3" fmla="*/ 1242060 h 3022906"/>
              <a:gd name="connsiteX4" fmla="*/ 2339340 w 2339340"/>
              <a:gd name="connsiteY4" fmla="*/ 1752600 h 3022906"/>
              <a:gd name="connsiteX5" fmla="*/ 469583 w 2339340"/>
              <a:gd name="connsiteY5" fmla="*/ 1757362 h 3022906"/>
              <a:gd name="connsiteX6" fmla="*/ 471963 w 2339340"/>
              <a:gd name="connsiteY6" fmla="*/ 3007302 h 3022906"/>
              <a:gd name="connsiteX7" fmla="*/ 8330 w 2339340"/>
              <a:gd name="connsiteY7" fmla="*/ 3022906 h 3022906"/>
              <a:gd name="connsiteX8" fmla="*/ 0 w 2339340"/>
              <a:gd name="connsiteY8" fmla="*/ 0 h 3022906"/>
              <a:gd name="connsiteX0" fmla="*/ 0 w 2339340"/>
              <a:gd name="connsiteY0" fmla="*/ 0 h 3012725"/>
              <a:gd name="connsiteX1" fmla="*/ 470696 w 2339340"/>
              <a:gd name="connsiteY1" fmla="*/ 0 h 3012725"/>
              <a:gd name="connsiteX2" fmla="*/ 470696 w 2339340"/>
              <a:gd name="connsiteY2" fmla="*/ 1242060 h 3012725"/>
              <a:gd name="connsiteX3" fmla="*/ 2339340 w 2339340"/>
              <a:gd name="connsiteY3" fmla="*/ 1242060 h 3012725"/>
              <a:gd name="connsiteX4" fmla="*/ 2339340 w 2339340"/>
              <a:gd name="connsiteY4" fmla="*/ 1752600 h 3012725"/>
              <a:gd name="connsiteX5" fmla="*/ 469583 w 2339340"/>
              <a:gd name="connsiteY5" fmla="*/ 1757362 h 3012725"/>
              <a:gd name="connsiteX6" fmla="*/ 471963 w 2339340"/>
              <a:gd name="connsiteY6" fmla="*/ 3007302 h 3012725"/>
              <a:gd name="connsiteX7" fmla="*/ 8330 w 2339340"/>
              <a:gd name="connsiteY7" fmla="*/ 3012725 h 3012725"/>
              <a:gd name="connsiteX8" fmla="*/ 0 w 2339340"/>
              <a:gd name="connsiteY8" fmla="*/ 0 h 3012725"/>
              <a:gd name="connsiteX0" fmla="*/ 0 w 2339340"/>
              <a:gd name="connsiteY0" fmla="*/ 0 h 3007302"/>
              <a:gd name="connsiteX1" fmla="*/ 470696 w 2339340"/>
              <a:gd name="connsiteY1" fmla="*/ 0 h 3007302"/>
              <a:gd name="connsiteX2" fmla="*/ 470696 w 2339340"/>
              <a:gd name="connsiteY2" fmla="*/ 1242060 h 3007302"/>
              <a:gd name="connsiteX3" fmla="*/ 2339340 w 2339340"/>
              <a:gd name="connsiteY3" fmla="*/ 1242060 h 3007302"/>
              <a:gd name="connsiteX4" fmla="*/ 2339340 w 2339340"/>
              <a:gd name="connsiteY4" fmla="*/ 1752600 h 3007302"/>
              <a:gd name="connsiteX5" fmla="*/ 469583 w 2339340"/>
              <a:gd name="connsiteY5" fmla="*/ 1757362 h 3007302"/>
              <a:gd name="connsiteX6" fmla="*/ 471963 w 2339340"/>
              <a:gd name="connsiteY6" fmla="*/ 3007302 h 3007302"/>
              <a:gd name="connsiteX7" fmla="*/ 8330 w 2339340"/>
              <a:gd name="connsiteY7" fmla="*/ 3005089 h 3007302"/>
              <a:gd name="connsiteX8" fmla="*/ 0 w 2339340"/>
              <a:gd name="connsiteY8" fmla="*/ 0 h 3007302"/>
              <a:gd name="connsiteX0" fmla="*/ 0 w 2339340"/>
              <a:gd name="connsiteY0" fmla="*/ 0 h 3015269"/>
              <a:gd name="connsiteX1" fmla="*/ 470696 w 2339340"/>
              <a:gd name="connsiteY1" fmla="*/ 0 h 3015269"/>
              <a:gd name="connsiteX2" fmla="*/ 470696 w 2339340"/>
              <a:gd name="connsiteY2" fmla="*/ 1242060 h 3015269"/>
              <a:gd name="connsiteX3" fmla="*/ 2339340 w 2339340"/>
              <a:gd name="connsiteY3" fmla="*/ 1242060 h 3015269"/>
              <a:gd name="connsiteX4" fmla="*/ 2339340 w 2339340"/>
              <a:gd name="connsiteY4" fmla="*/ 1752600 h 3015269"/>
              <a:gd name="connsiteX5" fmla="*/ 469583 w 2339340"/>
              <a:gd name="connsiteY5" fmla="*/ 1757362 h 3015269"/>
              <a:gd name="connsiteX6" fmla="*/ 471963 w 2339340"/>
              <a:gd name="connsiteY6" fmla="*/ 3007302 h 3015269"/>
              <a:gd name="connsiteX7" fmla="*/ 8330 w 2339340"/>
              <a:gd name="connsiteY7" fmla="*/ 3015269 h 3015269"/>
              <a:gd name="connsiteX8" fmla="*/ 0 w 2339340"/>
              <a:gd name="connsiteY8" fmla="*/ 0 h 3015269"/>
              <a:gd name="connsiteX0" fmla="*/ 0 w 2339340"/>
              <a:gd name="connsiteY0" fmla="*/ 0 h 3007633"/>
              <a:gd name="connsiteX1" fmla="*/ 470696 w 2339340"/>
              <a:gd name="connsiteY1" fmla="*/ 0 h 3007633"/>
              <a:gd name="connsiteX2" fmla="*/ 470696 w 2339340"/>
              <a:gd name="connsiteY2" fmla="*/ 1242060 h 3007633"/>
              <a:gd name="connsiteX3" fmla="*/ 2339340 w 2339340"/>
              <a:gd name="connsiteY3" fmla="*/ 1242060 h 3007633"/>
              <a:gd name="connsiteX4" fmla="*/ 2339340 w 2339340"/>
              <a:gd name="connsiteY4" fmla="*/ 1752600 h 3007633"/>
              <a:gd name="connsiteX5" fmla="*/ 469583 w 2339340"/>
              <a:gd name="connsiteY5" fmla="*/ 1757362 h 3007633"/>
              <a:gd name="connsiteX6" fmla="*/ 471963 w 2339340"/>
              <a:gd name="connsiteY6" fmla="*/ 3007302 h 3007633"/>
              <a:gd name="connsiteX7" fmla="*/ 6295 w 2339340"/>
              <a:gd name="connsiteY7" fmla="*/ 3007633 h 3007633"/>
              <a:gd name="connsiteX8" fmla="*/ 0 w 2339340"/>
              <a:gd name="connsiteY8" fmla="*/ 0 h 300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39340" h="3007633">
                <a:moveTo>
                  <a:pt x="0" y="0"/>
                </a:moveTo>
                <a:lnTo>
                  <a:pt x="470696" y="0"/>
                </a:lnTo>
                <a:cubicBezTo>
                  <a:pt x="469108" y="414020"/>
                  <a:pt x="472284" y="828040"/>
                  <a:pt x="470696" y="1242060"/>
                </a:cubicBezTo>
                <a:lnTo>
                  <a:pt x="2339340" y="1242060"/>
                </a:lnTo>
                <a:lnTo>
                  <a:pt x="2339340" y="1752600"/>
                </a:lnTo>
                <a:lnTo>
                  <a:pt x="469583" y="1757362"/>
                </a:lnTo>
                <a:cubicBezTo>
                  <a:pt x="471170" y="2210435"/>
                  <a:pt x="470376" y="2554229"/>
                  <a:pt x="471963" y="3007302"/>
                </a:cubicBezTo>
                <a:lnTo>
                  <a:pt x="6295" y="3007633"/>
                </a:lnTo>
                <a:cubicBezTo>
                  <a:pt x="3518" y="1999998"/>
                  <a:pt x="2777" y="1007635"/>
                  <a:pt x="0" y="0"/>
                </a:cubicBezTo>
                <a:close/>
              </a:path>
            </a:pathLst>
          </a:custGeom>
          <a:gradFill flip="none" rotWithShape="1">
            <a:gsLst>
              <a:gs pos="22000">
                <a:srgbClr val="FF0000"/>
              </a:gs>
              <a:gs pos="100000">
                <a:srgbClr val="0070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69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3. Traiter les ponts thermiques</a:t>
            </a:r>
          </a:p>
        </p:txBody>
      </p:sp>
      <p:sp>
        <p:nvSpPr>
          <p:cNvPr id="29701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99074D9-F7E4-4433-8C47-F62FA60D596A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460108" y="5201444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i="1" dirty="0">
                <a:latin typeface="Arial" charset="0"/>
              </a:rPr>
              <a:t>Isolation intérieur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04748" y="3333754"/>
            <a:ext cx="1150532" cy="5564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3" name="Arc 12"/>
          <p:cNvSpPr/>
          <p:nvPr/>
        </p:nvSpPr>
        <p:spPr>
          <a:xfrm flipV="1">
            <a:off x="1189042" y="2301082"/>
            <a:ext cx="2305050" cy="1150937"/>
          </a:xfrm>
          <a:prstGeom prst="arc">
            <a:avLst>
              <a:gd name="adj1" fmla="val 11569261"/>
              <a:gd name="adj2" fmla="val 20827477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4" name="Arc 13"/>
          <p:cNvSpPr/>
          <p:nvPr/>
        </p:nvSpPr>
        <p:spPr>
          <a:xfrm>
            <a:off x="1189042" y="3736181"/>
            <a:ext cx="2305050" cy="1441450"/>
          </a:xfrm>
          <a:prstGeom prst="arc">
            <a:avLst>
              <a:gd name="adj1" fmla="val 11569261"/>
              <a:gd name="adj2" fmla="val 20827477"/>
            </a:avLst>
          </a:prstGeom>
          <a:ln w="28575">
            <a:solidFill>
              <a:schemeClr val="tx1"/>
            </a:solidFill>
            <a:headEnd type="triangle" w="lg" len="lg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15" name="ZoneTexte 5"/>
          <p:cNvSpPr txBox="1">
            <a:spLocks noChangeArrowheads="1"/>
          </p:cNvSpPr>
          <p:nvPr/>
        </p:nvSpPr>
        <p:spPr bwMode="auto">
          <a:xfrm>
            <a:off x="2704708" y="1986756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Intérieur</a:t>
            </a:r>
          </a:p>
        </p:txBody>
      </p:sp>
      <p:sp>
        <p:nvSpPr>
          <p:cNvPr id="16" name="ZoneTexte 14"/>
          <p:cNvSpPr txBox="1">
            <a:spLocks noChangeArrowheads="1"/>
          </p:cNvSpPr>
          <p:nvPr/>
        </p:nvSpPr>
        <p:spPr bwMode="auto">
          <a:xfrm>
            <a:off x="631433" y="1986756"/>
            <a:ext cx="1152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Extérieur</a:t>
            </a:r>
          </a:p>
        </p:txBody>
      </p:sp>
      <p:sp>
        <p:nvSpPr>
          <p:cNvPr id="17" name="ZoneTexte 15"/>
          <p:cNvSpPr txBox="1">
            <a:spLocks noChangeArrowheads="1"/>
          </p:cNvSpPr>
          <p:nvPr/>
        </p:nvSpPr>
        <p:spPr bwMode="auto">
          <a:xfrm>
            <a:off x="2946008" y="4833144"/>
            <a:ext cx="1060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Isolant</a:t>
            </a:r>
            <a:endParaRPr lang="fr-FR" dirty="0"/>
          </a:p>
        </p:txBody>
      </p:sp>
      <p:sp>
        <p:nvSpPr>
          <p:cNvPr id="18" name="ZoneTexte 19"/>
          <p:cNvSpPr txBox="1">
            <a:spLocks noChangeArrowheads="1"/>
          </p:cNvSpPr>
          <p:nvPr/>
        </p:nvSpPr>
        <p:spPr bwMode="auto">
          <a:xfrm>
            <a:off x="3079359" y="3418681"/>
            <a:ext cx="74334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Dalle</a:t>
            </a: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2720583" y="4769644"/>
            <a:ext cx="293687" cy="20478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744770" y="2012155"/>
            <a:ext cx="431800" cy="3242575"/>
          </a:xfrm>
          <a:prstGeom prst="rect">
            <a:avLst/>
          </a:prstGeom>
          <a:pattFill prst="divot">
            <a:fgClr>
              <a:schemeClr val="bg1">
                <a:lumMod val="50000"/>
              </a:schemeClr>
            </a:fgClr>
            <a:bgClr>
              <a:schemeClr val="accent6">
                <a:lumMod val="40000"/>
                <a:lumOff val="6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  <p:sp>
        <p:nvSpPr>
          <p:cNvPr id="23" name="ZoneTexte 25"/>
          <p:cNvSpPr txBox="1">
            <a:spLocks noChangeArrowheads="1"/>
          </p:cNvSpPr>
          <p:nvPr/>
        </p:nvSpPr>
        <p:spPr bwMode="auto">
          <a:xfrm>
            <a:off x="6594083" y="1986756"/>
            <a:ext cx="1171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Intérieur</a:t>
            </a:r>
          </a:p>
        </p:txBody>
      </p:sp>
      <p:sp>
        <p:nvSpPr>
          <p:cNvPr id="24" name="ZoneTexte 26"/>
          <p:cNvSpPr txBox="1">
            <a:spLocks noChangeArrowheads="1"/>
          </p:cNvSpPr>
          <p:nvPr/>
        </p:nvSpPr>
        <p:spPr bwMode="auto">
          <a:xfrm>
            <a:off x="4528745" y="1986756"/>
            <a:ext cx="11509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2000" b="1" dirty="0"/>
              <a:t>Extérieur</a:t>
            </a:r>
          </a:p>
        </p:txBody>
      </p:sp>
      <p:sp>
        <p:nvSpPr>
          <p:cNvPr id="25" name="ZoneTexte 27"/>
          <p:cNvSpPr txBox="1">
            <a:spLocks noChangeArrowheads="1"/>
          </p:cNvSpPr>
          <p:nvPr/>
        </p:nvSpPr>
        <p:spPr bwMode="auto">
          <a:xfrm>
            <a:off x="4617646" y="4807745"/>
            <a:ext cx="10620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Isolant</a:t>
            </a:r>
            <a:endParaRPr lang="fr-FR" dirty="0"/>
          </a:p>
        </p:txBody>
      </p:sp>
      <p:sp>
        <p:nvSpPr>
          <p:cNvPr id="26" name="ZoneTexte 28"/>
          <p:cNvSpPr txBox="1">
            <a:spLocks noChangeArrowheads="1"/>
          </p:cNvSpPr>
          <p:nvPr/>
        </p:nvSpPr>
        <p:spPr bwMode="auto">
          <a:xfrm>
            <a:off x="7256070" y="3418681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dirty="0"/>
              <a:t>Dalle</a:t>
            </a:r>
          </a:p>
        </p:txBody>
      </p:sp>
      <p:cxnSp>
        <p:nvCxnSpPr>
          <p:cNvPr id="27" name="Connecteur droit avec flèche 26"/>
          <p:cNvCxnSpPr/>
          <p:nvPr/>
        </p:nvCxnSpPr>
        <p:spPr>
          <a:xfrm flipV="1">
            <a:off x="5195211" y="4348957"/>
            <a:ext cx="692435" cy="52308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5312970" y="5201444"/>
            <a:ext cx="17272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fr-FR" sz="1400" i="1" dirty="0">
                <a:latin typeface="Arial" charset="0"/>
              </a:rPr>
              <a:t>Isolation extérieure</a:t>
            </a:r>
          </a:p>
        </p:txBody>
      </p:sp>
      <p:sp>
        <p:nvSpPr>
          <p:cNvPr id="29" name="ZoneTexte 30"/>
          <p:cNvSpPr txBox="1">
            <a:spLocks noChangeArrowheads="1"/>
          </p:cNvSpPr>
          <p:nvPr/>
        </p:nvSpPr>
        <p:spPr bwMode="auto">
          <a:xfrm>
            <a:off x="3041258" y="4260056"/>
            <a:ext cx="1592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Risque de condensation</a:t>
            </a:r>
          </a:p>
        </p:txBody>
      </p:sp>
      <p:cxnSp>
        <p:nvCxnSpPr>
          <p:cNvPr id="30" name="Connecteur droit avec flèche 29"/>
          <p:cNvCxnSpPr/>
          <p:nvPr/>
        </p:nvCxnSpPr>
        <p:spPr>
          <a:xfrm flipH="1">
            <a:off x="2711059" y="2831306"/>
            <a:ext cx="223837" cy="46831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6"/>
          <p:cNvSpPr txBox="1">
            <a:spLocks noChangeArrowheads="1"/>
          </p:cNvSpPr>
          <p:nvPr/>
        </p:nvSpPr>
        <p:spPr bwMode="auto">
          <a:xfrm>
            <a:off x="2976171" y="2545556"/>
            <a:ext cx="1593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fr-FR" sz="1400" dirty="0"/>
              <a:t>Risque de condensation</a:t>
            </a:r>
          </a:p>
        </p:txBody>
      </p:sp>
      <p:cxnSp>
        <p:nvCxnSpPr>
          <p:cNvPr id="32" name="Connecteur droit avec flèche 31"/>
          <p:cNvCxnSpPr/>
          <p:nvPr/>
        </p:nvCxnSpPr>
        <p:spPr>
          <a:xfrm flipH="1" flipV="1">
            <a:off x="2688833" y="3900022"/>
            <a:ext cx="358775" cy="73025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e 32"/>
          <p:cNvGrpSpPr>
            <a:grpSpLocks/>
          </p:cNvGrpSpPr>
          <p:nvPr/>
        </p:nvGrpSpPr>
        <p:grpSpPr bwMode="auto">
          <a:xfrm rot="5400000">
            <a:off x="4331444" y="3400082"/>
            <a:ext cx="3242578" cy="415925"/>
            <a:chOff x="112649" y="3369568"/>
            <a:chExt cx="6937805" cy="309276"/>
          </a:xfrm>
        </p:grpSpPr>
        <p:sp>
          <p:nvSpPr>
            <p:cNvPr id="34" name="Forme libre 33"/>
            <p:cNvSpPr/>
            <p:nvPr/>
          </p:nvSpPr>
          <p:spPr>
            <a:xfrm>
              <a:off x="3583310" y="3376651"/>
              <a:ext cx="3467144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  <p:sp>
          <p:nvSpPr>
            <p:cNvPr id="35" name="Forme libre 34"/>
            <p:cNvSpPr/>
            <p:nvPr/>
          </p:nvSpPr>
          <p:spPr>
            <a:xfrm>
              <a:off x="112649" y="3369568"/>
              <a:ext cx="3470661" cy="302193"/>
            </a:xfrm>
            <a:custGeom>
              <a:avLst/>
              <a:gdLst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808961"/>
                <a:gd name="connsiteY0" fmla="*/ 781076 h 868068"/>
                <a:gd name="connsiteX1" fmla="*/ 622300 w 6808961"/>
                <a:gd name="connsiteY1" fmla="*/ 25426 h 868068"/>
                <a:gd name="connsiteX2" fmla="*/ 971550 w 6808961"/>
                <a:gd name="connsiteY2" fmla="*/ 793776 h 868068"/>
                <a:gd name="connsiteX3" fmla="*/ 1562100 w 6808961"/>
                <a:gd name="connsiteY3" fmla="*/ 6376 h 868068"/>
                <a:gd name="connsiteX4" fmla="*/ 1968500 w 6808961"/>
                <a:gd name="connsiteY4" fmla="*/ 800126 h 868068"/>
                <a:gd name="connsiteX5" fmla="*/ 2501900 w 6808961"/>
                <a:gd name="connsiteY5" fmla="*/ 6376 h 868068"/>
                <a:gd name="connsiteX6" fmla="*/ 2901950 w 6808961"/>
                <a:gd name="connsiteY6" fmla="*/ 800126 h 868068"/>
                <a:gd name="connsiteX7" fmla="*/ 3473450 w 6808961"/>
                <a:gd name="connsiteY7" fmla="*/ 6376 h 868068"/>
                <a:gd name="connsiteX8" fmla="*/ 3860800 w 6808961"/>
                <a:gd name="connsiteY8" fmla="*/ 787426 h 868068"/>
                <a:gd name="connsiteX9" fmla="*/ 4381500 w 6808961"/>
                <a:gd name="connsiteY9" fmla="*/ 26 h 868068"/>
                <a:gd name="connsiteX10" fmla="*/ 4838700 w 6808961"/>
                <a:gd name="connsiteY10" fmla="*/ 793776 h 868068"/>
                <a:gd name="connsiteX11" fmla="*/ 5353050 w 6808961"/>
                <a:gd name="connsiteY11" fmla="*/ 26 h 868068"/>
                <a:gd name="connsiteX12" fmla="*/ 5784850 w 6808961"/>
                <a:gd name="connsiteY12" fmla="*/ 774726 h 868068"/>
                <a:gd name="connsiteX13" fmla="*/ 6254750 w 6808961"/>
                <a:gd name="connsiteY13" fmla="*/ 26 h 868068"/>
                <a:gd name="connsiteX14" fmla="*/ 6775450 w 6808961"/>
                <a:gd name="connsiteY14" fmla="*/ 806476 h 868068"/>
                <a:gd name="connsiteX15" fmla="*/ 6756400 w 6808961"/>
                <a:gd name="connsiteY15" fmla="*/ 812826 h 868068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52"/>
                <a:gd name="connsiteY0" fmla="*/ 781076 h 819852"/>
                <a:gd name="connsiteX1" fmla="*/ 622300 w 7221252"/>
                <a:gd name="connsiteY1" fmla="*/ 25426 h 819852"/>
                <a:gd name="connsiteX2" fmla="*/ 971550 w 7221252"/>
                <a:gd name="connsiteY2" fmla="*/ 793776 h 819852"/>
                <a:gd name="connsiteX3" fmla="*/ 1562100 w 7221252"/>
                <a:gd name="connsiteY3" fmla="*/ 6376 h 819852"/>
                <a:gd name="connsiteX4" fmla="*/ 1968500 w 7221252"/>
                <a:gd name="connsiteY4" fmla="*/ 800126 h 819852"/>
                <a:gd name="connsiteX5" fmla="*/ 2501900 w 7221252"/>
                <a:gd name="connsiteY5" fmla="*/ 6376 h 819852"/>
                <a:gd name="connsiteX6" fmla="*/ 2901950 w 7221252"/>
                <a:gd name="connsiteY6" fmla="*/ 800126 h 819852"/>
                <a:gd name="connsiteX7" fmla="*/ 3473450 w 7221252"/>
                <a:gd name="connsiteY7" fmla="*/ 6376 h 819852"/>
                <a:gd name="connsiteX8" fmla="*/ 3860800 w 7221252"/>
                <a:gd name="connsiteY8" fmla="*/ 787426 h 819852"/>
                <a:gd name="connsiteX9" fmla="*/ 4381500 w 7221252"/>
                <a:gd name="connsiteY9" fmla="*/ 26 h 819852"/>
                <a:gd name="connsiteX10" fmla="*/ 4838700 w 7221252"/>
                <a:gd name="connsiteY10" fmla="*/ 793776 h 819852"/>
                <a:gd name="connsiteX11" fmla="*/ 5353050 w 7221252"/>
                <a:gd name="connsiteY11" fmla="*/ 26 h 819852"/>
                <a:gd name="connsiteX12" fmla="*/ 5784850 w 7221252"/>
                <a:gd name="connsiteY12" fmla="*/ 774726 h 819852"/>
                <a:gd name="connsiteX13" fmla="*/ 6254750 w 7221252"/>
                <a:gd name="connsiteY13" fmla="*/ 26 h 819852"/>
                <a:gd name="connsiteX14" fmla="*/ 6775450 w 7221252"/>
                <a:gd name="connsiteY14" fmla="*/ 806476 h 819852"/>
                <a:gd name="connsiteX15" fmla="*/ 7221220 w 7221252"/>
                <a:gd name="connsiteY15" fmla="*/ 5106 h 819852"/>
                <a:gd name="connsiteX0" fmla="*/ 0 w 7221280"/>
                <a:gd name="connsiteY0" fmla="*/ 781076 h 806476"/>
                <a:gd name="connsiteX1" fmla="*/ 622300 w 7221280"/>
                <a:gd name="connsiteY1" fmla="*/ 25426 h 806476"/>
                <a:gd name="connsiteX2" fmla="*/ 971550 w 7221280"/>
                <a:gd name="connsiteY2" fmla="*/ 793776 h 806476"/>
                <a:gd name="connsiteX3" fmla="*/ 1562100 w 7221280"/>
                <a:gd name="connsiteY3" fmla="*/ 6376 h 806476"/>
                <a:gd name="connsiteX4" fmla="*/ 1968500 w 7221280"/>
                <a:gd name="connsiteY4" fmla="*/ 800126 h 806476"/>
                <a:gd name="connsiteX5" fmla="*/ 2501900 w 7221280"/>
                <a:gd name="connsiteY5" fmla="*/ 6376 h 806476"/>
                <a:gd name="connsiteX6" fmla="*/ 2901950 w 7221280"/>
                <a:gd name="connsiteY6" fmla="*/ 800126 h 806476"/>
                <a:gd name="connsiteX7" fmla="*/ 3473450 w 7221280"/>
                <a:gd name="connsiteY7" fmla="*/ 6376 h 806476"/>
                <a:gd name="connsiteX8" fmla="*/ 3860800 w 7221280"/>
                <a:gd name="connsiteY8" fmla="*/ 787426 h 806476"/>
                <a:gd name="connsiteX9" fmla="*/ 4381500 w 7221280"/>
                <a:gd name="connsiteY9" fmla="*/ 26 h 806476"/>
                <a:gd name="connsiteX10" fmla="*/ 4838700 w 7221280"/>
                <a:gd name="connsiteY10" fmla="*/ 793776 h 806476"/>
                <a:gd name="connsiteX11" fmla="*/ 5353050 w 7221280"/>
                <a:gd name="connsiteY11" fmla="*/ 26 h 806476"/>
                <a:gd name="connsiteX12" fmla="*/ 5784850 w 7221280"/>
                <a:gd name="connsiteY12" fmla="*/ 774726 h 806476"/>
                <a:gd name="connsiteX13" fmla="*/ 6254750 w 7221280"/>
                <a:gd name="connsiteY13" fmla="*/ 26 h 806476"/>
                <a:gd name="connsiteX14" fmla="*/ 6775450 w 7221280"/>
                <a:gd name="connsiteY14" fmla="*/ 806476 h 806476"/>
                <a:gd name="connsiteX15" fmla="*/ 7221220 w 7221280"/>
                <a:gd name="connsiteY15" fmla="*/ 510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  <a:gd name="connsiteX0" fmla="*/ 0 w 6775450"/>
                <a:gd name="connsiteY0" fmla="*/ 781076 h 806476"/>
                <a:gd name="connsiteX1" fmla="*/ 622300 w 6775450"/>
                <a:gd name="connsiteY1" fmla="*/ 25426 h 806476"/>
                <a:gd name="connsiteX2" fmla="*/ 971550 w 6775450"/>
                <a:gd name="connsiteY2" fmla="*/ 793776 h 806476"/>
                <a:gd name="connsiteX3" fmla="*/ 1562100 w 6775450"/>
                <a:gd name="connsiteY3" fmla="*/ 6376 h 806476"/>
                <a:gd name="connsiteX4" fmla="*/ 1968500 w 6775450"/>
                <a:gd name="connsiteY4" fmla="*/ 800126 h 806476"/>
                <a:gd name="connsiteX5" fmla="*/ 2501900 w 6775450"/>
                <a:gd name="connsiteY5" fmla="*/ 6376 h 806476"/>
                <a:gd name="connsiteX6" fmla="*/ 2901950 w 6775450"/>
                <a:gd name="connsiteY6" fmla="*/ 800126 h 806476"/>
                <a:gd name="connsiteX7" fmla="*/ 3473450 w 6775450"/>
                <a:gd name="connsiteY7" fmla="*/ 6376 h 806476"/>
                <a:gd name="connsiteX8" fmla="*/ 3860800 w 6775450"/>
                <a:gd name="connsiteY8" fmla="*/ 787426 h 806476"/>
                <a:gd name="connsiteX9" fmla="*/ 4381500 w 6775450"/>
                <a:gd name="connsiteY9" fmla="*/ 26 h 806476"/>
                <a:gd name="connsiteX10" fmla="*/ 4838700 w 6775450"/>
                <a:gd name="connsiteY10" fmla="*/ 793776 h 806476"/>
                <a:gd name="connsiteX11" fmla="*/ 5353050 w 6775450"/>
                <a:gd name="connsiteY11" fmla="*/ 26 h 806476"/>
                <a:gd name="connsiteX12" fmla="*/ 5784850 w 6775450"/>
                <a:gd name="connsiteY12" fmla="*/ 774726 h 806476"/>
                <a:gd name="connsiteX13" fmla="*/ 6254750 w 6775450"/>
                <a:gd name="connsiteY13" fmla="*/ 26 h 806476"/>
                <a:gd name="connsiteX14" fmla="*/ 6775450 w 6775450"/>
                <a:gd name="connsiteY14" fmla="*/ 806476 h 806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775450" h="806476">
                  <a:moveTo>
                    <a:pt x="0" y="781076"/>
                  </a:moveTo>
                  <a:cubicBezTo>
                    <a:pt x="382587" y="798432"/>
                    <a:pt x="460375" y="23309"/>
                    <a:pt x="622300" y="25426"/>
                  </a:cubicBezTo>
                  <a:cubicBezTo>
                    <a:pt x="784225" y="27543"/>
                    <a:pt x="814917" y="796951"/>
                    <a:pt x="971550" y="793776"/>
                  </a:cubicBezTo>
                  <a:cubicBezTo>
                    <a:pt x="1128183" y="790601"/>
                    <a:pt x="1395942" y="5318"/>
                    <a:pt x="1562100" y="6376"/>
                  </a:cubicBezTo>
                  <a:cubicBezTo>
                    <a:pt x="1728258" y="7434"/>
                    <a:pt x="1811867" y="800126"/>
                    <a:pt x="1968500" y="800126"/>
                  </a:cubicBezTo>
                  <a:cubicBezTo>
                    <a:pt x="2125133" y="800126"/>
                    <a:pt x="2346325" y="6376"/>
                    <a:pt x="2501900" y="6376"/>
                  </a:cubicBezTo>
                  <a:cubicBezTo>
                    <a:pt x="2657475" y="6376"/>
                    <a:pt x="2740025" y="800126"/>
                    <a:pt x="2901950" y="800126"/>
                  </a:cubicBezTo>
                  <a:cubicBezTo>
                    <a:pt x="3063875" y="800126"/>
                    <a:pt x="3313642" y="8493"/>
                    <a:pt x="3473450" y="6376"/>
                  </a:cubicBezTo>
                  <a:cubicBezTo>
                    <a:pt x="3633258" y="4259"/>
                    <a:pt x="3709458" y="788484"/>
                    <a:pt x="3860800" y="787426"/>
                  </a:cubicBezTo>
                  <a:cubicBezTo>
                    <a:pt x="4012142" y="786368"/>
                    <a:pt x="4218517" y="-1032"/>
                    <a:pt x="4381500" y="26"/>
                  </a:cubicBezTo>
                  <a:cubicBezTo>
                    <a:pt x="4544483" y="1084"/>
                    <a:pt x="4676775" y="793776"/>
                    <a:pt x="4838700" y="793776"/>
                  </a:cubicBezTo>
                  <a:cubicBezTo>
                    <a:pt x="5000625" y="793776"/>
                    <a:pt x="5195358" y="3201"/>
                    <a:pt x="5353050" y="26"/>
                  </a:cubicBezTo>
                  <a:cubicBezTo>
                    <a:pt x="5510742" y="-3149"/>
                    <a:pt x="5634567" y="774726"/>
                    <a:pt x="5784850" y="774726"/>
                  </a:cubicBezTo>
                  <a:cubicBezTo>
                    <a:pt x="5935133" y="774726"/>
                    <a:pt x="6089650" y="-5266"/>
                    <a:pt x="6254750" y="26"/>
                  </a:cubicBezTo>
                  <a:cubicBezTo>
                    <a:pt x="6419850" y="5318"/>
                    <a:pt x="6437630" y="794517"/>
                    <a:pt x="6775450" y="806476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 dirty="0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507413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4. Installer des fenêtres performantes</a:t>
            </a:r>
          </a:p>
        </p:txBody>
      </p:sp>
      <p:sp>
        <p:nvSpPr>
          <p:cNvPr id="31749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4F1A113-09E1-4719-801E-B09C6DB68D44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17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3" t="4244" r="6104" b="4605"/>
          <a:stretch/>
        </p:blipFill>
        <p:spPr bwMode="auto">
          <a:xfrm>
            <a:off x="1187624" y="1285900"/>
            <a:ext cx="5184576" cy="46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948264" y="1556792"/>
            <a:ext cx="10801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U</a:t>
            </a:r>
            <a:r>
              <a:rPr lang="fr-FR" sz="2800" dirty="0"/>
              <a:t>w</a:t>
            </a:r>
          </a:p>
          <a:p>
            <a:endParaRPr lang="fr-FR" sz="4000" dirty="0"/>
          </a:p>
          <a:p>
            <a:endParaRPr lang="fr-FR" sz="4000" dirty="0"/>
          </a:p>
          <a:p>
            <a:endParaRPr lang="fr-FR" sz="4000" dirty="0"/>
          </a:p>
          <a:p>
            <a:endParaRPr lang="fr-FR" sz="4000" dirty="0"/>
          </a:p>
          <a:p>
            <a:r>
              <a:rPr lang="fr-FR" sz="4000" dirty="0"/>
              <a:t>S</a:t>
            </a:r>
            <a:r>
              <a:rPr lang="fr-FR" sz="2800" dirty="0"/>
              <a:t>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5. Empêcher les fuites d’air</a:t>
            </a:r>
          </a:p>
        </p:txBody>
      </p:sp>
      <p:sp>
        <p:nvSpPr>
          <p:cNvPr id="327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B49877-D1CF-40D1-9D5C-308FC27603D8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2774" name="Picture 1" descr="\\192.168.2.250\structure_pspp\23. Pole Efficacite Energetique\EIE\10 - Animations\Balade Thermographique\Images PPT\test-etancheit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9" t="9749" r="20753" b="8792"/>
          <a:stretch>
            <a:fillRect/>
          </a:stretch>
        </p:blipFill>
        <p:spPr bwMode="auto">
          <a:xfrm>
            <a:off x="1655763" y="1341438"/>
            <a:ext cx="583247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>
          <a:xfrm>
            <a:off x="2656114" y="2492375"/>
            <a:ext cx="6232299" cy="2160588"/>
          </a:xfrm>
        </p:spPr>
        <p:txBody>
          <a:bodyPr/>
          <a:lstStyle/>
          <a:p>
            <a:pPr eaLnBrk="1" hangingPunct="1"/>
            <a:r>
              <a:rPr lang="fr-FR" dirty="0"/>
              <a:t>1- Préciser ses motivations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56677572"/>
      </p:ext>
    </p:extLst>
  </p:cSld>
  <p:clrMapOvr>
    <a:masterClrMapping/>
  </p:clrMapOvr>
  <p:transition spd="slow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6. Ventiler convenablement</a:t>
            </a:r>
          </a:p>
        </p:txBody>
      </p:sp>
      <p:sp>
        <p:nvSpPr>
          <p:cNvPr id="33797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15C7FB84-04E2-4163-AA9D-C87505F1B570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pic>
        <p:nvPicPr>
          <p:cNvPr id="33798" name="Picture 1" descr="\\192.168.2.250\structure_pspp\23. Pole Efficacite Energetique\EIE\10 - Animations\Balade Thermographique\Images PPT\Venti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125538"/>
            <a:ext cx="6553200" cy="493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3" name="Picture 1" descr="\\192.168.2.250\structure_pspp\23. Pole Efficacite Energetique\EIE\10 - Animations\Balade Thermographique\Images PPT\solaire-thermiqu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060848"/>
            <a:ext cx="2957513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7. Investir dans un chauffage à haut rendement</a:t>
            </a:r>
          </a:p>
        </p:txBody>
      </p:sp>
      <p:sp>
        <p:nvSpPr>
          <p:cNvPr id="34819" name="Espace réservé du contenu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Un système mal dimensionné </a:t>
            </a:r>
            <a:r>
              <a:rPr lang="fr-FR" dirty="0">
                <a:latin typeface="Arial" charset="0"/>
                <a:cs typeface="Arial" charset="0"/>
                <a:sym typeface="Wingdings"/>
              </a:rPr>
              <a:t></a:t>
            </a:r>
            <a:r>
              <a:rPr dirty="0">
                <a:latin typeface="Arial" charset="0"/>
                <a:cs typeface="Arial" charset="0"/>
              </a:rPr>
              <a:t> surconsommations </a:t>
            </a: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Utilisation d’énergie renouvelable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Solaire thermique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Bois</a:t>
            </a:r>
          </a:p>
          <a:p>
            <a:pPr lvl="1"/>
            <a:r>
              <a:rPr dirty="0">
                <a:latin typeface="Arial" charset="0"/>
                <a:cs typeface="Arial" charset="0"/>
              </a:rPr>
              <a:t>Pompes à chaleur</a:t>
            </a:r>
          </a:p>
          <a:p>
            <a:pPr>
              <a:buFont typeface="Arial" charset="0"/>
              <a:buChar char="●"/>
            </a:pPr>
            <a:endParaRPr dirty="0">
              <a:latin typeface="Arial" charset="0"/>
              <a:cs typeface="Arial" charset="0"/>
            </a:endParaRPr>
          </a:p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Condensation = jusqu'à 20% d’économies</a:t>
            </a:r>
          </a:p>
        </p:txBody>
      </p:sp>
      <p:sp>
        <p:nvSpPr>
          <p:cNvPr id="34822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E1FB78E4-6258-4CC8-AED7-9CC74639ADDC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transfert d’humidité dans la paroi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Limiter les apports d’humidité dans la paroi</a:t>
            </a:r>
          </a:p>
          <a:p>
            <a:pPr lvl="1"/>
            <a:r>
              <a:rPr lang="fr-FR" dirty="0"/>
              <a:t>Pare vapeur</a:t>
            </a:r>
          </a:p>
          <a:p>
            <a:pPr lvl="1"/>
            <a:r>
              <a:rPr lang="fr-FR" dirty="0"/>
              <a:t>Enduits</a:t>
            </a:r>
          </a:p>
          <a:p>
            <a:pPr lvl="1"/>
            <a:endParaRPr lang="fr-FR" dirty="0"/>
          </a:p>
          <a:p>
            <a:r>
              <a:rPr lang="fr-FR" dirty="0"/>
              <a:t>Faciliter le transfert dans la paroi</a:t>
            </a:r>
          </a:p>
          <a:p>
            <a:pPr lvl="1"/>
            <a:r>
              <a:rPr lang="fr-FR" dirty="0"/>
              <a:t>Utiliser des matériaux de plus en plus ouvert à la diffusion de la vapeur d’eau vers l’extérieur (règle du 5 pour 1).</a:t>
            </a:r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52</a:t>
            </a:fld>
            <a:endParaRPr lang="fr-F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803" y="4560408"/>
            <a:ext cx="4568394" cy="20929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2191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transfert d’humidité dans la paroi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3826912"/>
            <a:ext cx="4995305" cy="2203221"/>
          </a:xfrm>
        </p:spPr>
        <p:txBody>
          <a:bodyPr/>
          <a:lstStyle/>
          <a:p>
            <a:r>
              <a:rPr lang="fr-FR" dirty="0"/>
              <a:t>Avec une fente de 1mm pour 1m² d’isolant, la quantité de vapeur d’eau qui entre par jour dans le mur est de 800g contre 5g avec un pare-vapeur continu.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53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5600549" y="3783366"/>
            <a:ext cx="2899891" cy="2203221"/>
            <a:chOff x="2195875" y="3170647"/>
            <a:chExt cx="3700463" cy="2811463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" t="1474" r="36269"/>
            <a:stretch/>
          </p:blipFill>
          <p:spPr bwMode="auto">
            <a:xfrm>
              <a:off x="2195875" y="3170647"/>
              <a:ext cx="3700463" cy="28114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634445" y="3431177"/>
              <a:ext cx="261893" cy="2536980"/>
            </a:xfrm>
            <a:prstGeom prst="rect">
              <a:avLst/>
            </a:prstGeom>
            <a:solidFill>
              <a:srgbClr val="C6EA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960" y="1324216"/>
            <a:ext cx="7044290" cy="20514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99580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PROPRIETAIRE\Documents\FLIR\Thermo\DirZS\DC_32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038" y="1602117"/>
            <a:ext cx="5522412" cy="4141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C:\Users\PROPRIETAIRE\Documents\FLIR\Thermo\DirZS\IR_32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837" y="1839562"/>
            <a:ext cx="4566776" cy="342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8491" y="370296"/>
            <a:ext cx="8229600" cy="619398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dirty="0">
                <a:latin typeface="Arial" charset="0"/>
                <a:cs typeface="Arial" charset="0"/>
              </a:rPr>
              <a:t>Pont thermique entre deux étages</a:t>
            </a:r>
          </a:p>
        </p:txBody>
      </p:sp>
      <p:sp>
        <p:nvSpPr>
          <p:cNvPr id="15368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DBA74DF8-145C-4E7B-8189-9DEB979F17AF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fr-FR">
              <a:solidFill>
                <a:srgbClr val="183C85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82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dirty="0">
                <a:latin typeface="Arial" charset="0"/>
                <a:cs typeface="Arial" charset="0"/>
              </a:rPr>
              <a:t>L'impact de l'étanchéité à l'air</a:t>
            </a:r>
          </a:p>
        </p:txBody>
      </p:sp>
      <p:sp>
        <p:nvSpPr>
          <p:cNvPr id="32773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9CB49877-D1CF-40D1-9D5C-308FC27603D8}" type="slidenum">
              <a:rPr lang="fr-FR" smtClean="0">
                <a:solidFill>
                  <a:srgbClr val="183C85"/>
                </a:solidFill>
                <a:latin typeface="Arial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fr-FR" dirty="0">
              <a:solidFill>
                <a:srgbClr val="183C85"/>
              </a:solidFill>
              <a:latin typeface="Arial" charset="0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8514" y="1515290"/>
            <a:ext cx="8706971" cy="3988526"/>
            <a:chOff x="218514" y="1071153"/>
            <a:chExt cx="8706971" cy="3988526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71"/>
            <a:stretch/>
          </p:blipFill>
          <p:spPr bwMode="auto">
            <a:xfrm>
              <a:off x="218514" y="1071153"/>
              <a:ext cx="8706971" cy="3988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 rot="20400000">
              <a:off x="2029914" y="2589486"/>
              <a:ext cx="5313363" cy="48895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rgbClr val="000000"/>
                  </a:solidFill>
                  <a:latin typeface="Times New Roman" panose="02020603050405020304" pitchFamily="18" charset="0"/>
                  <a:ea typeface="Microsoft YaHei" panose="020B0503020204020204" pitchFamily="34" charset="-122"/>
                </a:defRPr>
              </a:lvl9pPr>
            </a:lstStyle>
            <a:p>
              <a:pPr>
                <a:lnSpc>
                  <a:spcPct val="95000"/>
                </a:lnSpc>
                <a:spcBef>
                  <a:spcPts val="1500"/>
                </a:spcBef>
                <a:buClrTx/>
                <a:buFontTx/>
                <a:buNone/>
              </a:pP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 3,5 kWh/m</a:t>
              </a:r>
              <a:r>
                <a:rPr lang="fr-FR" altLang="fr-FR" baseline="30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fr-FR" altLang="fr-FR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par unité de n</a:t>
              </a:r>
              <a:r>
                <a:rPr lang="fr-FR" altLang="fr-FR" baseline="-250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29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1 – Préciser ses motivations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Diminuer ses factures de chauffage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01" y="1955800"/>
            <a:ext cx="7372997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0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1 – Préciser ses motivations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Diminuer ses factures de chauffage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Améliorer le confort</a:t>
            </a:r>
          </a:p>
        </p:txBody>
      </p:sp>
      <p:pic>
        <p:nvPicPr>
          <p:cNvPr id="5" name="Picture 2" descr="http://www.batitherm.ch/images/confort-echange-therm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654" y="2930282"/>
            <a:ext cx="4492857" cy="3174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8313" y="29302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fr-FR" b="1" i="1" dirty="0"/>
              <a:t>la température de l’air</a:t>
            </a:r>
          </a:p>
          <a:p>
            <a:pPr lvl="1"/>
            <a:r>
              <a:rPr lang="fr-FR" b="1" i="1" dirty="0"/>
              <a:t>la température des parois</a:t>
            </a:r>
          </a:p>
          <a:p>
            <a:pPr lvl="1"/>
            <a:r>
              <a:rPr lang="fr-FR" b="1" i="1" dirty="0"/>
              <a:t>le mouvement de l’air</a:t>
            </a:r>
          </a:p>
          <a:p>
            <a:pPr lvl="1"/>
            <a:r>
              <a:rPr lang="fr-FR" b="1" i="1" dirty="0"/>
              <a:t>l’humidité de l’air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67540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1 – Préciser ses motivations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Diminuer ses factures de chauffage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Améliorer le confort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Valoriser le patrimoine</a:t>
            </a:r>
          </a:p>
        </p:txBody>
      </p:sp>
      <p:grpSp>
        <p:nvGrpSpPr>
          <p:cNvPr id="27" name="Groupe 26"/>
          <p:cNvGrpSpPr/>
          <p:nvPr/>
        </p:nvGrpSpPr>
        <p:grpSpPr>
          <a:xfrm>
            <a:off x="1228437" y="3445163"/>
            <a:ext cx="7118060" cy="2572697"/>
            <a:chOff x="1228437" y="3445163"/>
            <a:chExt cx="7118060" cy="2572697"/>
          </a:xfrm>
        </p:grpSpPr>
        <p:sp>
          <p:nvSpPr>
            <p:cNvPr id="2" name="Rectangle 1"/>
            <p:cNvSpPr/>
            <p:nvPr/>
          </p:nvSpPr>
          <p:spPr>
            <a:xfrm>
              <a:off x="1597893" y="3943928"/>
              <a:ext cx="5858741" cy="600363"/>
            </a:xfrm>
            <a:prstGeom prst="rect">
              <a:avLst/>
            </a:prstGeom>
            <a:gradFill flip="none" rotWithShape="1">
              <a:gsLst>
                <a:gs pos="0">
                  <a:srgbClr val="92D050"/>
                </a:gs>
                <a:gs pos="50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A	B	C	D	E	F	G</a:t>
              </a:r>
            </a:p>
            <a:p>
              <a:pPr algn="ctr"/>
              <a:r>
                <a:rPr lang="fr-FR" dirty="0">
                  <a:solidFill>
                    <a:schemeClr val="tx1"/>
                  </a:solidFill>
                </a:rPr>
                <a:t>+ 12%	         + 6%            0%         - 5%		- 15%</a:t>
              </a:r>
            </a:p>
          </p:txBody>
        </p:sp>
        <p:cxnSp>
          <p:nvCxnSpPr>
            <p:cNvPr id="4" name="Connecteur droit 3"/>
            <p:cNvCxnSpPr>
              <a:cxnSpLocks/>
            </p:cNvCxnSpPr>
            <p:nvPr/>
          </p:nvCxnSpPr>
          <p:spPr>
            <a:xfrm>
              <a:off x="3094182" y="3934691"/>
              <a:ext cx="0" cy="6096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>
              <a:cxnSpLocks/>
            </p:cNvCxnSpPr>
            <p:nvPr/>
          </p:nvCxnSpPr>
          <p:spPr>
            <a:xfrm>
              <a:off x="4087091" y="3943928"/>
              <a:ext cx="0" cy="600363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/>
            <p:cNvCxnSpPr>
              <a:cxnSpLocks/>
            </p:cNvCxnSpPr>
            <p:nvPr/>
          </p:nvCxnSpPr>
          <p:spPr>
            <a:xfrm>
              <a:off x="4987637" y="3943928"/>
              <a:ext cx="0" cy="600363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>
              <a:cxnSpLocks/>
            </p:cNvCxnSpPr>
            <p:nvPr/>
          </p:nvCxnSpPr>
          <p:spPr>
            <a:xfrm>
              <a:off x="5897419" y="3934691"/>
              <a:ext cx="0" cy="60960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1228437" y="3445163"/>
              <a:ext cx="6520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Valeur de revente d’une maison en zone climatique H1b en 2014</a:t>
              </a:r>
            </a:p>
          </p:txBody>
        </p:sp>
        <p:cxnSp>
          <p:nvCxnSpPr>
            <p:cNvPr id="19" name="Connecteur droit avec flèche 18"/>
            <p:cNvCxnSpPr>
              <a:cxnSpLocks/>
            </p:cNvCxnSpPr>
            <p:nvPr/>
          </p:nvCxnSpPr>
          <p:spPr>
            <a:xfrm flipV="1">
              <a:off x="4527263" y="4645890"/>
              <a:ext cx="0" cy="314037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903808" y="4955134"/>
              <a:ext cx="1246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Référence</a:t>
              </a:r>
            </a:p>
          </p:txBody>
        </p:sp>
        <p:sp>
          <p:nvSpPr>
            <p:cNvPr id="22" name="Flèche : courbe vers le bas 21"/>
            <p:cNvSpPr/>
            <p:nvPr/>
          </p:nvSpPr>
          <p:spPr>
            <a:xfrm rot="10800000">
              <a:off x="2872515" y="4608943"/>
              <a:ext cx="3140363" cy="895927"/>
            </a:xfrm>
            <a:prstGeom prst="curvedDownArrow">
              <a:avLst/>
            </a:prstGeom>
            <a:gradFill flip="none" rotWithShape="1">
              <a:gsLst>
                <a:gs pos="0">
                  <a:srgbClr val="FF0000"/>
                </a:gs>
                <a:gs pos="50000">
                  <a:srgbClr val="FFFF00"/>
                </a:gs>
                <a:gs pos="100000">
                  <a:srgbClr val="92D050"/>
                </a:gs>
              </a:gsLst>
              <a:lin ang="0" scaled="1"/>
              <a:tileRect/>
            </a:gra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3933823" y="5494640"/>
              <a:ext cx="1186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00B050"/>
                  </a:solidFill>
                </a:rPr>
                <a:t>+ 20%</a:t>
              </a:r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832765" y="4833941"/>
              <a:ext cx="1186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C00000"/>
                  </a:solidFill>
                </a:rPr>
                <a:t>1960</a:t>
              </a:r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1998441" y="4833941"/>
              <a:ext cx="11868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92D050"/>
                  </a:solidFill>
                </a:rPr>
                <a:t>BBC</a:t>
              </a:r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5273962" y="5425868"/>
              <a:ext cx="3072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Source : DINAMIC - </a:t>
              </a:r>
              <a:r>
                <a:rPr lang="fr-FR" sz="1400" b="1" dirty="0"/>
                <a:t>Valeur verte des logements 2015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112415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821B33-0B3E-4BB0-BFBA-D3925AA0C552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r>
              <a:rPr lang="fr-FR" dirty="0">
                <a:latin typeface="Arial" charset="0"/>
                <a:cs typeface="Arial" charset="0"/>
                <a:sym typeface="Wingdings" pitchFamily="2" charset="2"/>
              </a:rPr>
              <a:t>1 – Préciser ses motivations</a:t>
            </a:r>
            <a:endParaRPr dirty="0">
              <a:latin typeface="Arial" charset="0"/>
              <a:cs typeface="Arial" charset="0"/>
            </a:endParaRPr>
          </a:p>
        </p:txBody>
      </p:sp>
      <p:sp>
        <p:nvSpPr>
          <p:cNvPr id="9" name="Espace réservé du contenu 2"/>
          <p:cNvSpPr>
            <a:spLocks noGrp="1"/>
          </p:cNvSpPr>
          <p:nvPr>
            <p:ph idx="1"/>
          </p:nvPr>
        </p:nvSpPr>
        <p:spPr>
          <a:xfrm>
            <a:off x="468313" y="1439863"/>
            <a:ext cx="8229600" cy="4219575"/>
          </a:xfrm>
        </p:spPr>
        <p:txBody>
          <a:bodyPr/>
          <a:lstStyle/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Diminuer ses factures de chauffage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Améliorer le confort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Valoriser le patrimoine</a:t>
            </a:r>
          </a:p>
          <a:p>
            <a:pPr>
              <a:buFont typeface="Arial" charset="0"/>
              <a:buChar char="●"/>
            </a:pPr>
            <a:r>
              <a:rPr lang="fr-FR" dirty="0">
                <a:latin typeface="Arial" charset="0"/>
                <a:cs typeface="Arial" charset="0"/>
              </a:rPr>
              <a:t>Préserver l’environnement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37309" y="4399014"/>
            <a:ext cx="3183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b="1" i="1" dirty="0"/>
              <a:t>Le résidentiel c’est :</a:t>
            </a:r>
          </a:p>
          <a:p>
            <a:pPr lvl="1"/>
            <a:r>
              <a:rPr lang="fr-FR" b="1" i="1" dirty="0"/>
              <a:t>19% des émissions de GES liés à l’énergie dans la région grand Est</a:t>
            </a:r>
            <a:endParaRPr lang="fr-FR" dirty="0"/>
          </a:p>
        </p:txBody>
      </p:sp>
      <p:graphicFrame>
        <p:nvGraphicFramePr>
          <p:cNvPr id="13" name="Graphique 12"/>
          <p:cNvGraphicFramePr/>
          <p:nvPr>
            <p:extLst>
              <p:ext uri="{D42A27DB-BD31-4B8C-83A1-F6EECF244321}">
                <p14:modId xmlns:p14="http://schemas.microsoft.com/office/powerpoint/2010/main" val="1867795879"/>
              </p:ext>
            </p:extLst>
          </p:nvPr>
        </p:nvGraphicFramePr>
        <p:xfrm>
          <a:off x="3382315" y="3559087"/>
          <a:ext cx="4996873" cy="3102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5" name="Connecteur droit avec flèche 14"/>
          <p:cNvCxnSpPr>
            <a:cxnSpLocks/>
          </p:cNvCxnSpPr>
          <p:nvPr/>
        </p:nvCxnSpPr>
        <p:spPr>
          <a:xfrm>
            <a:off x="3722255" y="4869828"/>
            <a:ext cx="1200729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79160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ADEME 2009</Template>
  <TotalTime>3294</TotalTime>
  <Words>1323</Words>
  <Application>Microsoft Office PowerPoint</Application>
  <PresentationFormat>Affichage à l'écran (4:3)</PresentationFormat>
  <Paragraphs>394</Paragraphs>
  <Slides>55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55</vt:i4>
      </vt:variant>
    </vt:vector>
  </HeadingPairs>
  <TitlesOfParts>
    <vt:vector size="61" baseType="lpstr">
      <vt:lpstr>Microsoft YaHei</vt:lpstr>
      <vt:lpstr>Arial</vt:lpstr>
      <vt:lpstr>Arial Narrow</vt:lpstr>
      <vt:lpstr>Calibri</vt:lpstr>
      <vt:lpstr>Wingdings</vt:lpstr>
      <vt:lpstr>Thème Office</vt:lpstr>
      <vt:lpstr>Comment aborder un projet de rénovation énergétique de son logement ? </vt:lpstr>
      <vt:lpstr>Energie et climat</vt:lpstr>
      <vt:lpstr>La démarche Négawatt</vt:lpstr>
      <vt:lpstr>La rénovation énergétique</vt:lpstr>
      <vt:lpstr>1- Préciser ses motivations</vt:lpstr>
      <vt:lpstr>1 – Préciser ses motivations</vt:lpstr>
      <vt:lpstr>1 – Préciser ses motivations</vt:lpstr>
      <vt:lpstr>1 – Préciser ses motivations</vt:lpstr>
      <vt:lpstr>1 – Préciser ses motivations</vt:lpstr>
      <vt:lpstr>1 – Préciser ses motivations</vt:lpstr>
      <vt:lpstr>2 – Faire le point sur l’existant</vt:lpstr>
      <vt:lpstr>2 – Faire le point sur l’existant</vt:lpstr>
      <vt:lpstr>2 – Faire le point sur l’existant</vt:lpstr>
      <vt:lpstr>2 – Faire le point sur l’existant</vt:lpstr>
      <vt:lpstr>2 – Faire le point sur l’existant</vt:lpstr>
      <vt:lpstr>2 – Faire le point sur l’existant</vt:lpstr>
      <vt:lpstr>3 – Rénover « BBC compatible »</vt:lpstr>
      <vt:lpstr>3 – Rénover « BBC compatible »</vt:lpstr>
      <vt:lpstr>3 – Rénover « BBC compatible »</vt:lpstr>
      <vt:lpstr>3 – Rénover « BBC compatible »</vt:lpstr>
      <vt:lpstr>4 – Prioriser les actions</vt:lpstr>
      <vt:lpstr>4 – Prioriser les actions</vt:lpstr>
      <vt:lpstr>4 – Prioriser les actions</vt:lpstr>
      <vt:lpstr>5 – Etablir un prévisionnel de financement </vt:lpstr>
      <vt:lpstr>5 – Etablir un prévisionnel de financement</vt:lpstr>
      <vt:lpstr>5 – Etablir un prévisionnel de financement</vt:lpstr>
      <vt:lpstr>5 – Etablir un prévisionnel de financement</vt:lpstr>
      <vt:lpstr>5 – Etablir un prévisionnel de financement</vt:lpstr>
      <vt:lpstr>5 – Etablir un prévisionnel de financement</vt:lpstr>
      <vt:lpstr>5 – Etablir un prévisionnel de financement</vt:lpstr>
      <vt:lpstr>6 – Consulter les entreprises</vt:lpstr>
      <vt:lpstr>6 – Consulter les entreprises</vt:lpstr>
      <vt:lpstr>6 – Consulter les entreprises</vt:lpstr>
      <vt:lpstr>7 – Suivre la mise en oeuvre</vt:lpstr>
      <vt:lpstr>7 – Suivre la mise en oeuvre</vt:lpstr>
      <vt:lpstr>Les aides à la rénovation</vt:lpstr>
      <vt:lpstr>Présentation PowerPoint</vt:lpstr>
      <vt:lpstr>Aides de l'ANAH</vt:lpstr>
      <vt:lpstr>Annexe : Plateforme Locale de Rénovation Énergétique</vt:lpstr>
      <vt:lpstr>Objectifs</vt:lpstr>
      <vt:lpstr>Prise de contact</vt:lpstr>
      <vt:lpstr>Merci de votre attention</vt:lpstr>
      <vt:lpstr>1. Valoriser les apports solaires</vt:lpstr>
      <vt:lpstr>2. Isoler ses parois</vt:lpstr>
      <vt:lpstr>L’inertie thermique</vt:lpstr>
      <vt:lpstr>L’inertie thermique</vt:lpstr>
      <vt:lpstr>3. Traiter les ponts thermiques</vt:lpstr>
      <vt:lpstr>4. Installer des fenêtres performantes</vt:lpstr>
      <vt:lpstr>5. Empêcher les fuites d’air</vt:lpstr>
      <vt:lpstr>6. Ventiler convenablement</vt:lpstr>
      <vt:lpstr>7. Investir dans un chauffage à haut rendement</vt:lpstr>
      <vt:lpstr>Le transfert d’humidité dans la paroi</vt:lpstr>
      <vt:lpstr>Le transfert d’humidité dans la paroi</vt:lpstr>
      <vt:lpstr>Présentation PowerPoint</vt:lpstr>
      <vt:lpstr>L'impact de l'étanchéité à l'air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BOEHRER Victor</dc:creator>
  <cp:lastModifiedBy>Simon Zanetta</cp:lastModifiedBy>
  <cp:revision>286</cp:revision>
  <dcterms:created xsi:type="dcterms:W3CDTF">2012-07-31T13:13:43Z</dcterms:created>
  <dcterms:modified xsi:type="dcterms:W3CDTF">2017-04-19T18:25:00Z</dcterms:modified>
</cp:coreProperties>
</file>