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78" r:id="rId3"/>
    <p:sldId id="309" r:id="rId4"/>
    <p:sldId id="310" r:id="rId5"/>
    <p:sldId id="308" r:id="rId6"/>
    <p:sldId id="307" r:id="rId7"/>
    <p:sldId id="283" r:id="rId8"/>
    <p:sldId id="293" r:id="rId9"/>
    <p:sldId id="257" r:id="rId10"/>
    <p:sldId id="285" r:id="rId11"/>
    <p:sldId id="287" r:id="rId12"/>
    <p:sldId id="294" r:id="rId13"/>
    <p:sldId id="296" r:id="rId14"/>
    <p:sldId id="266" r:id="rId15"/>
    <p:sldId id="288" r:id="rId16"/>
    <p:sldId id="280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FF24"/>
    <a:srgbClr val="94BD1A"/>
    <a:srgbClr val="A0CE1D"/>
    <a:srgbClr val="379800"/>
    <a:srgbClr val="FD2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99050861200374"/>
          <c:y val="0.24509862586795791"/>
          <c:w val="0.33577573614895279"/>
          <c:h val="0.67402122113688423"/>
        </c:manualLayout>
      </c:layout>
      <c:pieChart>
        <c:varyColors val="1"/>
        <c:ser>
          <c:idx val="0"/>
          <c:order val="0"/>
          <c:explosion val="25"/>
          <c:cat>
            <c:strRef>
              <c:f>Critères!$B$47:$B$56</c:f>
              <c:strCache>
                <c:ptCount val="10"/>
                <c:pt idx="0">
                  <c:v>Fumiers</c:v>
                </c:pt>
                <c:pt idx="1">
                  <c:v>Lisiers</c:v>
                </c:pt>
                <c:pt idx="2">
                  <c:v>Résidus de récolte</c:v>
                </c:pt>
                <c:pt idx="3">
                  <c:v>CIVE</c:v>
                </c:pt>
                <c:pt idx="4">
                  <c:v>Biodéchets</c:v>
                </c:pt>
                <c:pt idx="5">
                  <c:v>Déchets verts</c:v>
                </c:pt>
                <c:pt idx="6">
                  <c:v>Boues urbaines</c:v>
                </c:pt>
                <c:pt idx="7">
                  <c:v>Déchets d'IAA végétales</c:v>
                </c:pt>
                <c:pt idx="8">
                  <c:v>Boues industrielles</c:v>
                </c:pt>
                <c:pt idx="9">
                  <c:v>Autres gisements</c:v>
                </c:pt>
              </c:strCache>
            </c:strRef>
          </c:cat>
          <c:val>
            <c:numRef>
              <c:f>Critères!$C$47:$C$56</c:f>
              <c:numCache>
                <c:formatCode>_-* #,##0\ _€_-;\-* #,##0\ _€_-;_-* "-"??\ _€_-;_-@_-</c:formatCode>
                <c:ptCount val="10"/>
                <c:pt idx="0">
                  <c:v>1050500</c:v>
                </c:pt>
                <c:pt idx="1">
                  <c:v>777200</c:v>
                </c:pt>
                <c:pt idx="2">
                  <c:v>851100</c:v>
                </c:pt>
                <c:pt idx="3">
                  <c:v>869000</c:v>
                </c:pt>
                <c:pt idx="4">
                  <c:v>152036.86569999999</c:v>
                </c:pt>
                <c:pt idx="5">
                  <c:v>132868.08399999997</c:v>
                </c:pt>
                <c:pt idx="6">
                  <c:v>123250.33839999999</c:v>
                </c:pt>
                <c:pt idx="7">
                  <c:v>137000</c:v>
                </c:pt>
                <c:pt idx="8">
                  <c:v>79008.920000000013</c:v>
                </c:pt>
                <c:pt idx="9">
                  <c:v>125119.63051692859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31861142559117"/>
          <c:y val="0.25962835852377109"/>
          <c:w val="0.31652360296643051"/>
          <c:h val="0.66796664299779906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fr-FR" sz="1600" dirty="0"/>
              <a:t>Gisement mobilisable de biogaz en </a:t>
            </a:r>
            <a:r>
              <a:rPr lang="fr-FR" sz="1600" dirty="0" smtClean="0"/>
              <a:t>Alsace (en m3 CH4/an) </a:t>
            </a:r>
            <a:endParaRPr lang="fr-FR" sz="1600" dirty="0"/>
          </a:p>
        </c:rich>
      </c:tx>
      <c:layout>
        <c:manualLayout>
          <c:xMode val="edge"/>
          <c:yMode val="edge"/>
          <c:x val="0.114"/>
          <c:y val="3.29670329670329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00000000000001"/>
          <c:y val="0.31593448973870208"/>
          <c:w val="0.44"/>
          <c:h val="0.60439641515229969"/>
        </c:manualLayout>
      </c:layout>
      <c:pieChart>
        <c:varyColors val="1"/>
        <c:ser>
          <c:idx val="0"/>
          <c:order val="0"/>
          <c:explosion val="25"/>
          <c:cat>
            <c:strRef>
              <c:f>Critères!$B$47:$B$56</c:f>
              <c:strCache>
                <c:ptCount val="10"/>
                <c:pt idx="0">
                  <c:v>Fumiers</c:v>
                </c:pt>
                <c:pt idx="1">
                  <c:v>Lisiers</c:v>
                </c:pt>
                <c:pt idx="2">
                  <c:v>Résidus de récolte</c:v>
                </c:pt>
                <c:pt idx="3">
                  <c:v>CIVE</c:v>
                </c:pt>
                <c:pt idx="4">
                  <c:v>Biodéchets</c:v>
                </c:pt>
                <c:pt idx="5">
                  <c:v>Déchets verts</c:v>
                </c:pt>
                <c:pt idx="6">
                  <c:v>Boues urbaines</c:v>
                </c:pt>
                <c:pt idx="7">
                  <c:v>Déchets d'IAA végétales</c:v>
                </c:pt>
                <c:pt idx="8">
                  <c:v>Boues industrielles</c:v>
                </c:pt>
                <c:pt idx="9">
                  <c:v>Autres gisements</c:v>
                </c:pt>
              </c:strCache>
            </c:strRef>
          </c:cat>
          <c:val>
            <c:numRef>
              <c:f>Critères!$E$47:$E$56</c:f>
              <c:numCache>
                <c:formatCode>_-* #,##0\ _€_-;\-* #,##0\ _€_-;_-* "-"??\ _€_-;_-@_-</c:formatCode>
                <c:ptCount val="10"/>
                <c:pt idx="0">
                  <c:v>30599082.329605471</c:v>
                </c:pt>
                <c:pt idx="1">
                  <c:v>7221751.0430665724</c:v>
                </c:pt>
                <c:pt idx="2">
                  <c:v>22948932.500000004</c:v>
                </c:pt>
                <c:pt idx="3">
                  <c:v>9160650</c:v>
                </c:pt>
                <c:pt idx="4">
                  <c:v>2652773.9092747392</c:v>
                </c:pt>
                <c:pt idx="5">
                  <c:v>1166300.6950882976</c:v>
                </c:pt>
                <c:pt idx="6">
                  <c:v>4510856.8437102204</c:v>
                </c:pt>
                <c:pt idx="7">
                  <c:v>2458400</c:v>
                </c:pt>
                <c:pt idx="8">
                  <c:v>1581147.216</c:v>
                </c:pt>
                <c:pt idx="9">
                  <c:v>4258676.4998269007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400000000000003"/>
          <c:y val="0.32967090652130021"/>
          <c:w val="0.31999999999999995"/>
          <c:h val="0.57967119494678543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Gisement mobilisable biogaz Saverne, Plaine et Plateau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'Saverne, Plaine et Plateau'!$C$3:$I$3</c:f>
              <c:strCache>
                <c:ptCount val="7"/>
                <c:pt idx="0">
                  <c:v>Effluents agricoles</c:v>
                </c:pt>
                <c:pt idx="1">
                  <c:v>Résidus de cultures</c:v>
                </c:pt>
                <c:pt idx="2">
                  <c:v>IAA</c:v>
                </c:pt>
                <c:pt idx="3">
                  <c:v>Déchets verts/biodéchets</c:v>
                </c:pt>
                <c:pt idx="4">
                  <c:v>Boues de STEP</c:v>
                </c:pt>
                <c:pt idx="5">
                  <c:v>Autres gisements</c:v>
                </c:pt>
                <c:pt idx="6">
                  <c:v>Produits vinicoles</c:v>
                </c:pt>
              </c:strCache>
            </c:strRef>
          </c:cat>
          <c:val>
            <c:numRef>
              <c:f>'Saverne, Plaine et Plateau'!$C$11:$I$11</c:f>
              <c:numCache>
                <c:formatCode>_-* #,##0\ _€_-;\-* #,##0\ _€_-;_-* "-"??\ _€_-;_-@_-</c:formatCode>
                <c:ptCount val="7"/>
                <c:pt idx="0">
                  <c:v>5206178.2768319994</c:v>
                </c:pt>
                <c:pt idx="1">
                  <c:v>2065586.3632133475</c:v>
                </c:pt>
                <c:pt idx="2">
                  <c:v>258388.94306961258</c:v>
                </c:pt>
                <c:pt idx="3">
                  <c:v>496707.48103140353</c:v>
                </c:pt>
                <c:pt idx="4">
                  <c:v>293776.04474619956</c:v>
                </c:pt>
                <c:pt idx="5">
                  <c:v>204982.93300965731</c:v>
                </c:pt>
                <c:pt idx="6">
                  <c:v>178.95953757225433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6E4BD-7377-4CDA-989F-BE448F1354B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386EF5B-9D07-40B0-95E8-8E41D1B8F2FB}">
      <dgm:prSet phldrT="[Texte]"/>
      <dgm:spPr/>
      <dgm:t>
        <a:bodyPr/>
        <a:lstStyle/>
        <a:p>
          <a:r>
            <a:rPr lang="fr-CH" dirty="0" smtClean="0"/>
            <a:t>Gisements matière organique</a:t>
          </a:r>
          <a:endParaRPr lang="fr-FR" dirty="0"/>
        </a:p>
      </dgm:t>
    </dgm:pt>
    <dgm:pt modelId="{2C3F200A-5615-4825-95DF-09322BB71B25}" type="parTrans" cxnId="{F6009BA6-3DD3-4702-865D-FB32590CA01F}">
      <dgm:prSet/>
      <dgm:spPr/>
      <dgm:t>
        <a:bodyPr/>
        <a:lstStyle/>
        <a:p>
          <a:endParaRPr lang="fr-FR"/>
        </a:p>
      </dgm:t>
    </dgm:pt>
    <dgm:pt modelId="{C3135E83-BFC5-454F-A312-E3C1FD076618}" type="sibTrans" cxnId="{F6009BA6-3DD3-4702-865D-FB32590CA01F}">
      <dgm:prSet/>
      <dgm:spPr/>
      <dgm:t>
        <a:bodyPr/>
        <a:lstStyle/>
        <a:p>
          <a:endParaRPr lang="fr-FR"/>
        </a:p>
      </dgm:t>
    </dgm:pt>
    <dgm:pt modelId="{C13C5A0A-481A-4EE9-B458-5AD73FBE6C58}">
      <dgm:prSet phldrT="[Texte]"/>
      <dgm:spPr/>
      <dgm:t>
        <a:bodyPr/>
        <a:lstStyle/>
        <a:p>
          <a:r>
            <a:rPr lang="fr-FR" dirty="0" smtClean="0"/>
            <a:t>Critères</a:t>
          </a:r>
          <a:endParaRPr lang="fr-FR" dirty="0"/>
        </a:p>
      </dgm:t>
    </dgm:pt>
    <dgm:pt modelId="{E350CA84-1AD9-4019-98CC-513C6557AEB4}" type="parTrans" cxnId="{98D75812-3896-40D2-AA05-9E2B0FEC64A3}">
      <dgm:prSet/>
      <dgm:spPr/>
      <dgm:t>
        <a:bodyPr/>
        <a:lstStyle/>
        <a:p>
          <a:endParaRPr lang="fr-FR"/>
        </a:p>
      </dgm:t>
    </dgm:pt>
    <dgm:pt modelId="{24337D31-FE10-4FB0-9F8A-E0FDD8C05C33}" type="sibTrans" cxnId="{98D75812-3896-40D2-AA05-9E2B0FEC64A3}">
      <dgm:prSet/>
      <dgm:spPr/>
      <dgm:t>
        <a:bodyPr/>
        <a:lstStyle/>
        <a:p>
          <a:endParaRPr lang="fr-FR"/>
        </a:p>
      </dgm:t>
    </dgm:pt>
    <dgm:pt modelId="{8C9780A0-4FA9-4F42-B8B8-34B266EF6A4F}">
      <dgm:prSet phldrT="[Texte]"/>
      <dgm:spPr>
        <a:solidFill>
          <a:srgbClr val="CCFFCC">
            <a:alpha val="89804"/>
          </a:srgbClr>
        </a:solidFill>
        <a:ln>
          <a:noFill/>
        </a:ln>
      </dgm:spPr>
      <dgm:t>
        <a:bodyPr/>
        <a:lstStyle/>
        <a:p>
          <a:r>
            <a:rPr lang="fr-FR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Disponibilité</a:t>
          </a:r>
          <a:r>
            <a:rPr lang="fr-FR" altLang="ja-JP" dirty="0" smtClean="0">
              <a:ea typeface="ＭＳ Ｐゴシック" pitchFamily="34" charset="-128"/>
            </a:rPr>
            <a:t> du gisement (exemple : concurrence avec une autre voie de valorisation, exemple déchets verts)</a:t>
          </a:r>
          <a:endParaRPr lang="fr-FR" dirty="0"/>
        </a:p>
      </dgm:t>
    </dgm:pt>
    <dgm:pt modelId="{A6A20C9E-5280-4FD4-B967-0C28AE9C769B}" type="parTrans" cxnId="{F97AE51E-2D6D-4ADF-88AC-D6424243E225}">
      <dgm:prSet/>
      <dgm:spPr/>
      <dgm:t>
        <a:bodyPr/>
        <a:lstStyle/>
        <a:p>
          <a:endParaRPr lang="fr-FR"/>
        </a:p>
      </dgm:t>
    </dgm:pt>
    <dgm:pt modelId="{B5065851-5E28-44F7-9B31-197F43058AB8}" type="sibTrans" cxnId="{F97AE51E-2D6D-4ADF-88AC-D6424243E225}">
      <dgm:prSet/>
      <dgm:spPr/>
      <dgm:t>
        <a:bodyPr/>
        <a:lstStyle/>
        <a:p>
          <a:endParaRPr lang="fr-FR"/>
        </a:p>
      </dgm:t>
    </dgm:pt>
    <dgm:pt modelId="{C5CA7E8B-5C0C-495F-A2F7-1004672F4F76}">
      <dgm:prSet phldrT="[Texte]"/>
      <dgm:spPr/>
      <dgm:t>
        <a:bodyPr/>
        <a:lstStyle/>
        <a:p>
          <a:r>
            <a:rPr lang="fr-FR" dirty="0" smtClean="0"/>
            <a:t>Potentiel biogaz</a:t>
          </a:r>
          <a:endParaRPr lang="fr-FR" dirty="0"/>
        </a:p>
      </dgm:t>
    </dgm:pt>
    <dgm:pt modelId="{0464B5FB-72CD-43D0-8284-F498DA32355E}" type="parTrans" cxnId="{A325FBB4-E7A1-416F-A047-F12761330617}">
      <dgm:prSet/>
      <dgm:spPr/>
      <dgm:t>
        <a:bodyPr/>
        <a:lstStyle/>
        <a:p>
          <a:endParaRPr lang="fr-FR"/>
        </a:p>
      </dgm:t>
    </dgm:pt>
    <dgm:pt modelId="{1F15E9CC-A6CA-418A-8F86-1B8A31E4B995}" type="sibTrans" cxnId="{A325FBB4-E7A1-416F-A047-F12761330617}">
      <dgm:prSet/>
      <dgm:spPr/>
      <dgm:t>
        <a:bodyPr/>
        <a:lstStyle/>
        <a:p>
          <a:endParaRPr lang="fr-FR"/>
        </a:p>
      </dgm:t>
    </dgm:pt>
    <dgm:pt modelId="{D40983B3-230C-4CD6-98F4-464C2F09A611}">
      <dgm:prSet/>
      <dgm:spPr/>
      <dgm:t>
        <a:bodyPr/>
        <a:lstStyle/>
        <a:p>
          <a:r>
            <a:rPr lang="fr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Actuel : </a:t>
          </a:r>
          <a:r>
            <a:rPr lang="fr-CH" dirty="0" smtClean="0"/>
            <a:t>matière organique existante, collectée et éventuellement valorisée</a:t>
          </a:r>
        </a:p>
      </dgm:t>
    </dgm:pt>
    <dgm:pt modelId="{B395E5D1-7F1B-4B51-8F2F-C33E09AC3500}" type="parTrans" cxnId="{942F4276-0666-4879-B845-8B638A4E1E6D}">
      <dgm:prSet/>
      <dgm:spPr/>
      <dgm:t>
        <a:bodyPr/>
        <a:lstStyle/>
        <a:p>
          <a:endParaRPr lang="fr-FR"/>
        </a:p>
      </dgm:t>
    </dgm:pt>
    <dgm:pt modelId="{611EAA9A-1403-453F-A7A4-D3CC6AAC5EA2}" type="sibTrans" cxnId="{942F4276-0666-4879-B845-8B638A4E1E6D}">
      <dgm:prSet/>
      <dgm:spPr/>
      <dgm:t>
        <a:bodyPr/>
        <a:lstStyle/>
        <a:p>
          <a:endParaRPr lang="fr-FR"/>
        </a:p>
      </dgm:t>
    </dgm:pt>
    <dgm:pt modelId="{9EA1F563-113F-47A8-8188-7844A47FB59F}">
      <dgm:prSet/>
      <dgm:spPr/>
      <dgm:t>
        <a:bodyPr/>
        <a:lstStyle/>
        <a:p>
          <a:r>
            <a:rPr lang="fr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Additionnel : </a:t>
          </a:r>
          <a:r>
            <a:rPr lang="fr-CH" dirty="0" smtClean="0"/>
            <a:t>matière organique n’existant pas à ce jour (CIVE) ou non collectée</a:t>
          </a:r>
        </a:p>
      </dgm:t>
    </dgm:pt>
    <dgm:pt modelId="{9722218B-ECB7-4AC2-8A83-095794E8A9B2}" type="parTrans" cxnId="{63869517-CB5B-420B-9D31-B96DDE66113D}">
      <dgm:prSet/>
      <dgm:spPr/>
      <dgm:t>
        <a:bodyPr/>
        <a:lstStyle/>
        <a:p>
          <a:endParaRPr lang="fr-FR"/>
        </a:p>
      </dgm:t>
    </dgm:pt>
    <dgm:pt modelId="{598558EB-F619-4649-B16F-86F4894B1E2D}" type="sibTrans" cxnId="{63869517-CB5B-420B-9D31-B96DDE66113D}">
      <dgm:prSet/>
      <dgm:spPr/>
      <dgm:t>
        <a:bodyPr/>
        <a:lstStyle/>
        <a:p>
          <a:endParaRPr lang="fr-FR"/>
        </a:p>
      </dgm:t>
    </dgm:pt>
    <dgm:pt modelId="{2EE2D331-9461-4D14-9A75-7E6A89467012}">
      <dgm:prSet/>
      <dgm:spPr>
        <a:solidFill>
          <a:srgbClr val="CCFFCC">
            <a:alpha val="89804"/>
          </a:srgbClr>
        </a:solidFill>
        <a:ln>
          <a:noFill/>
        </a:ln>
      </dgm:spPr>
      <dgm:t>
        <a:bodyPr/>
        <a:lstStyle/>
        <a:p>
          <a:r>
            <a:rPr lang="fr-FR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Collecte</a:t>
          </a:r>
          <a:r>
            <a:rPr lang="fr-FR" altLang="ja-JP" dirty="0" smtClean="0">
              <a:ea typeface="ＭＳ Ｐゴシック" pitchFamily="34" charset="-128"/>
            </a:rPr>
            <a:t> du gisement (exemple : bio déchets des ménages)</a:t>
          </a:r>
        </a:p>
      </dgm:t>
    </dgm:pt>
    <dgm:pt modelId="{119D5724-D9C1-4294-8507-41C2ECB63D63}" type="parTrans" cxnId="{436DC8CA-7CF7-4A08-9E73-19D866D6A166}">
      <dgm:prSet/>
      <dgm:spPr/>
      <dgm:t>
        <a:bodyPr/>
        <a:lstStyle/>
        <a:p>
          <a:endParaRPr lang="fr-FR"/>
        </a:p>
      </dgm:t>
    </dgm:pt>
    <dgm:pt modelId="{A8B1A925-83F2-4B73-B11B-F98D1A690B5B}" type="sibTrans" cxnId="{436DC8CA-7CF7-4A08-9E73-19D866D6A166}">
      <dgm:prSet/>
      <dgm:spPr/>
      <dgm:t>
        <a:bodyPr/>
        <a:lstStyle/>
        <a:p>
          <a:endParaRPr lang="fr-FR"/>
        </a:p>
      </dgm:t>
    </dgm:pt>
    <dgm:pt modelId="{0C76BC17-61DE-43D9-916D-FFD05981CD1E}" type="pres">
      <dgm:prSet presAssocID="{1B76E4BD-7377-4CDA-989F-BE448F1354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ECCE3E8-43B5-4371-B413-245A7823D905}" type="pres">
      <dgm:prSet presAssocID="{D386EF5B-9D07-40B0-95E8-8E41D1B8F2FB}" presName="linNode" presStyleCnt="0"/>
      <dgm:spPr/>
    </dgm:pt>
    <dgm:pt modelId="{AED3C0C9-FE8E-4870-BFED-59BB52FD95E7}" type="pres">
      <dgm:prSet presAssocID="{D386EF5B-9D07-40B0-95E8-8E41D1B8F2F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E335F4-2AB4-4BB6-9C11-27104486B6EF}" type="pres">
      <dgm:prSet presAssocID="{D386EF5B-9D07-40B0-95E8-8E41D1B8F2F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272631-8CEE-44C1-A273-4C420FEA643C}" type="pres">
      <dgm:prSet presAssocID="{C3135E83-BFC5-454F-A312-E3C1FD076618}" presName="sp" presStyleCnt="0"/>
      <dgm:spPr/>
    </dgm:pt>
    <dgm:pt modelId="{12B2D96E-CE9D-47A8-AFF5-6880F19F946E}" type="pres">
      <dgm:prSet presAssocID="{C13C5A0A-481A-4EE9-B458-5AD73FBE6C58}" presName="linNode" presStyleCnt="0"/>
      <dgm:spPr/>
    </dgm:pt>
    <dgm:pt modelId="{D9159F93-78AB-431F-96F1-E6D8E43157C0}" type="pres">
      <dgm:prSet presAssocID="{C13C5A0A-481A-4EE9-B458-5AD73FBE6C5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FD0A9-5A9D-4752-B1A6-0771EB13A309}" type="pres">
      <dgm:prSet presAssocID="{C13C5A0A-481A-4EE9-B458-5AD73FBE6C5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3E234A-3048-4986-A28E-9610110B33FA}" type="pres">
      <dgm:prSet presAssocID="{24337D31-FE10-4FB0-9F8A-E0FDD8C05C33}" presName="sp" presStyleCnt="0"/>
      <dgm:spPr/>
    </dgm:pt>
    <dgm:pt modelId="{02A812AF-8200-4D4A-A21F-776CC9723211}" type="pres">
      <dgm:prSet presAssocID="{C5CA7E8B-5C0C-495F-A2F7-1004672F4F76}" presName="linNode" presStyleCnt="0"/>
      <dgm:spPr/>
    </dgm:pt>
    <dgm:pt modelId="{AE55C190-AD4F-43F1-8FE9-BD98C4666199}" type="pres">
      <dgm:prSet presAssocID="{C5CA7E8B-5C0C-495F-A2F7-1004672F4F76}" presName="parentText" presStyleLbl="node1" presStyleIdx="2" presStyleCnt="3" custScaleX="9924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8D75812-3896-40D2-AA05-9E2B0FEC64A3}" srcId="{1B76E4BD-7377-4CDA-989F-BE448F1354B5}" destId="{C13C5A0A-481A-4EE9-B458-5AD73FBE6C58}" srcOrd="1" destOrd="0" parTransId="{E350CA84-1AD9-4019-98CC-513C6557AEB4}" sibTransId="{24337D31-FE10-4FB0-9F8A-E0FDD8C05C33}"/>
    <dgm:cxn modelId="{F97AE51E-2D6D-4ADF-88AC-D6424243E225}" srcId="{C13C5A0A-481A-4EE9-B458-5AD73FBE6C58}" destId="{8C9780A0-4FA9-4F42-B8B8-34B266EF6A4F}" srcOrd="0" destOrd="0" parTransId="{A6A20C9E-5280-4FD4-B967-0C28AE9C769B}" sibTransId="{B5065851-5E28-44F7-9B31-197F43058AB8}"/>
    <dgm:cxn modelId="{436DC8CA-7CF7-4A08-9E73-19D866D6A166}" srcId="{C13C5A0A-481A-4EE9-B458-5AD73FBE6C58}" destId="{2EE2D331-9461-4D14-9A75-7E6A89467012}" srcOrd="1" destOrd="0" parTransId="{119D5724-D9C1-4294-8507-41C2ECB63D63}" sibTransId="{A8B1A925-83F2-4B73-B11B-F98D1A690B5B}"/>
    <dgm:cxn modelId="{9132704B-8C6B-4B89-8FBD-ED9007BF5CE2}" type="presOf" srcId="{9EA1F563-113F-47A8-8188-7844A47FB59F}" destId="{5FE335F4-2AB4-4BB6-9C11-27104486B6EF}" srcOrd="0" destOrd="1" presId="urn:microsoft.com/office/officeart/2005/8/layout/vList5"/>
    <dgm:cxn modelId="{B021730B-AF1B-42A1-A515-781E15E5EBB4}" type="presOf" srcId="{8C9780A0-4FA9-4F42-B8B8-34B266EF6A4F}" destId="{FD6FD0A9-5A9D-4752-B1A6-0771EB13A309}" srcOrd="0" destOrd="0" presId="urn:microsoft.com/office/officeart/2005/8/layout/vList5"/>
    <dgm:cxn modelId="{E554863A-8DD5-4CBA-9D24-429E6D8524C6}" type="presOf" srcId="{D386EF5B-9D07-40B0-95E8-8E41D1B8F2FB}" destId="{AED3C0C9-FE8E-4870-BFED-59BB52FD95E7}" srcOrd="0" destOrd="0" presId="urn:microsoft.com/office/officeart/2005/8/layout/vList5"/>
    <dgm:cxn modelId="{3F0927B0-6235-4C21-A6D7-7656782F072A}" type="presOf" srcId="{C13C5A0A-481A-4EE9-B458-5AD73FBE6C58}" destId="{D9159F93-78AB-431F-96F1-E6D8E43157C0}" srcOrd="0" destOrd="0" presId="urn:microsoft.com/office/officeart/2005/8/layout/vList5"/>
    <dgm:cxn modelId="{E05C6711-322C-410C-8DD1-526D75E68919}" type="presOf" srcId="{C5CA7E8B-5C0C-495F-A2F7-1004672F4F76}" destId="{AE55C190-AD4F-43F1-8FE9-BD98C4666199}" srcOrd="0" destOrd="0" presId="urn:microsoft.com/office/officeart/2005/8/layout/vList5"/>
    <dgm:cxn modelId="{942F4276-0666-4879-B845-8B638A4E1E6D}" srcId="{D386EF5B-9D07-40B0-95E8-8E41D1B8F2FB}" destId="{D40983B3-230C-4CD6-98F4-464C2F09A611}" srcOrd="0" destOrd="0" parTransId="{B395E5D1-7F1B-4B51-8F2F-C33E09AC3500}" sibTransId="{611EAA9A-1403-453F-A7A4-D3CC6AAC5EA2}"/>
    <dgm:cxn modelId="{B209CF98-6967-45C4-ADA9-5187C48C4929}" type="presOf" srcId="{D40983B3-230C-4CD6-98F4-464C2F09A611}" destId="{5FE335F4-2AB4-4BB6-9C11-27104486B6EF}" srcOrd="0" destOrd="0" presId="urn:microsoft.com/office/officeart/2005/8/layout/vList5"/>
    <dgm:cxn modelId="{A325FBB4-E7A1-416F-A047-F12761330617}" srcId="{1B76E4BD-7377-4CDA-989F-BE448F1354B5}" destId="{C5CA7E8B-5C0C-495F-A2F7-1004672F4F76}" srcOrd="2" destOrd="0" parTransId="{0464B5FB-72CD-43D0-8284-F498DA32355E}" sibTransId="{1F15E9CC-A6CA-418A-8F86-1B8A31E4B995}"/>
    <dgm:cxn modelId="{142DC38C-085E-4A86-A09C-7A4DACE024F5}" type="presOf" srcId="{1B76E4BD-7377-4CDA-989F-BE448F1354B5}" destId="{0C76BC17-61DE-43D9-916D-FFD05981CD1E}" srcOrd="0" destOrd="0" presId="urn:microsoft.com/office/officeart/2005/8/layout/vList5"/>
    <dgm:cxn modelId="{63869517-CB5B-420B-9D31-B96DDE66113D}" srcId="{D386EF5B-9D07-40B0-95E8-8E41D1B8F2FB}" destId="{9EA1F563-113F-47A8-8188-7844A47FB59F}" srcOrd="1" destOrd="0" parTransId="{9722218B-ECB7-4AC2-8A83-095794E8A9B2}" sibTransId="{598558EB-F619-4649-B16F-86F4894B1E2D}"/>
    <dgm:cxn modelId="{29407BB1-3D31-4F04-8329-B5BF082B4F61}" type="presOf" srcId="{2EE2D331-9461-4D14-9A75-7E6A89467012}" destId="{FD6FD0A9-5A9D-4752-B1A6-0771EB13A309}" srcOrd="0" destOrd="1" presId="urn:microsoft.com/office/officeart/2005/8/layout/vList5"/>
    <dgm:cxn modelId="{F6009BA6-3DD3-4702-865D-FB32590CA01F}" srcId="{1B76E4BD-7377-4CDA-989F-BE448F1354B5}" destId="{D386EF5B-9D07-40B0-95E8-8E41D1B8F2FB}" srcOrd="0" destOrd="0" parTransId="{2C3F200A-5615-4825-95DF-09322BB71B25}" sibTransId="{C3135E83-BFC5-454F-A312-E3C1FD076618}"/>
    <dgm:cxn modelId="{0E42530A-6788-48FF-A678-F4EE105771D6}" type="presParOf" srcId="{0C76BC17-61DE-43D9-916D-FFD05981CD1E}" destId="{1ECCE3E8-43B5-4371-B413-245A7823D905}" srcOrd="0" destOrd="0" presId="urn:microsoft.com/office/officeart/2005/8/layout/vList5"/>
    <dgm:cxn modelId="{64391707-A30E-40C6-8662-FFAB352D760A}" type="presParOf" srcId="{1ECCE3E8-43B5-4371-B413-245A7823D905}" destId="{AED3C0C9-FE8E-4870-BFED-59BB52FD95E7}" srcOrd="0" destOrd="0" presId="urn:microsoft.com/office/officeart/2005/8/layout/vList5"/>
    <dgm:cxn modelId="{795FDA50-A712-4241-AF68-4D52517B5A47}" type="presParOf" srcId="{1ECCE3E8-43B5-4371-B413-245A7823D905}" destId="{5FE335F4-2AB4-4BB6-9C11-27104486B6EF}" srcOrd="1" destOrd="0" presId="urn:microsoft.com/office/officeart/2005/8/layout/vList5"/>
    <dgm:cxn modelId="{0230DD5B-57C3-41D6-83A9-1393BB0AE5F8}" type="presParOf" srcId="{0C76BC17-61DE-43D9-916D-FFD05981CD1E}" destId="{7E272631-8CEE-44C1-A273-4C420FEA643C}" srcOrd="1" destOrd="0" presId="urn:microsoft.com/office/officeart/2005/8/layout/vList5"/>
    <dgm:cxn modelId="{B7E02911-0383-4524-B505-9E12F2FF1643}" type="presParOf" srcId="{0C76BC17-61DE-43D9-916D-FFD05981CD1E}" destId="{12B2D96E-CE9D-47A8-AFF5-6880F19F946E}" srcOrd="2" destOrd="0" presId="urn:microsoft.com/office/officeart/2005/8/layout/vList5"/>
    <dgm:cxn modelId="{2BF8B1A4-FD95-4A77-8D00-28B46AFC05E3}" type="presParOf" srcId="{12B2D96E-CE9D-47A8-AFF5-6880F19F946E}" destId="{D9159F93-78AB-431F-96F1-E6D8E43157C0}" srcOrd="0" destOrd="0" presId="urn:microsoft.com/office/officeart/2005/8/layout/vList5"/>
    <dgm:cxn modelId="{F18B8D7F-62F6-4881-850F-3C34B5D75EC5}" type="presParOf" srcId="{12B2D96E-CE9D-47A8-AFF5-6880F19F946E}" destId="{FD6FD0A9-5A9D-4752-B1A6-0771EB13A309}" srcOrd="1" destOrd="0" presId="urn:microsoft.com/office/officeart/2005/8/layout/vList5"/>
    <dgm:cxn modelId="{8E9B8966-29A1-4A8F-9E41-8E8DDEC50B29}" type="presParOf" srcId="{0C76BC17-61DE-43D9-916D-FFD05981CD1E}" destId="{833E234A-3048-4986-A28E-9610110B33FA}" srcOrd="3" destOrd="0" presId="urn:microsoft.com/office/officeart/2005/8/layout/vList5"/>
    <dgm:cxn modelId="{C5CD9E45-052A-4D3B-9B55-C3A047AA50BE}" type="presParOf" srcId="{0C76BC17-61DE-43D9-916D-FFD05981CD1E}" destId="{02A812AF-8200-4D4A-A21F-776CC9723211}" srcOrd="4" destOrd="0" presId="urn:microsoft.com/office/officeart/2005/8/layout/vList5"/>
    <dgm:cxn modelId="{0886D7D3-6015-484E-B00F-B60E8AFA8125}" type="presParOf" srcId="{02A812AF-8200-4D4A-A21F-776CC9723211}" destId="{AE55C190-AD4F-43F1-8FE9-BD98C46661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335F4-2AB4-4BB6-9C11-27104486B6EF}">
      <dsp:nvSpPr>
        <dsp:cNvPr id="0" name=""/>
        <dsp:cNvSpPr/>
      </dsp:nvSpPr>
      <dsp:spPr>
        <a:xfrm rot="5400000">
          <a:off x="4421527" y="-1593636"/>
          <a:ext cx="1243825" cy="474676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Actuel : </a:t>
          </a:r>
          <a:r>
            <a:rPr lang="fr-CH" sz="1500" kern="1200" dirty="0" smtClean="0"/>
            <a:t>matière organique existante, collectée et éventuellement valorisée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Additionnel : </a:t>
          </a:r>
          <a:r>
            <a:rPr lang="fr-CH" sz="1500" kern="1200" dirty="0" smtClean="0"/>
            <a:t>matière organique n’existant pas à ce jour (CIVE) ou non collectée</a:t>
          </a:r>
        </a:p>
      </dsp:txBody>
      <dsp:txXfrm rot="-5400000">
        <a:off x="2670057" y="218553"/>
        <a:ext cx="4686048" cy="1122387"/>
      </dsp:txXfrm>
    </dsp:sp>
    <dsp:sp modelId="{AED3C0C9-FE8E-4870-BFED-59BB52FD95E7}">
      <dsp:nvSpPr>
        <dsp:cNvPr id="0" name=""/>
        <dsp:cNvSpPr/>
      </dsp:nvSpPr>
      <dsp:spPr>
        <a:xfrm>
          <a:off x="0" y="2355"/>
          <a:ext cx="2670056" cy="15547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000" kern="1200" dirty="0" smtClean="0"/>
            <a:t>Gisements matière organique</a:t>
          </a:r>
          <a:endParaRPr lang="fr-FR" sz="3000" kern="1200" dirty="0"/>
        </a:p>
      </dsp:txBody>
      <dsp:txXfrm>
        <a:off x="75898" y="78253"/>
        <a:ext cx="2518260" cy="1402986"/>
      </dsp:txXfrm>
    </dsp:sp>
    <dsp:sp modelId="{FD6FD0A9-5A9D-4752-B1A6-0771EB13A309}">
      <dsp:nvSpPr>
        <dsp:cNvPr id="0" name=""/>
        <dsp:cNvSpPr/>
      </dsp:nvSpPr>
      <dsp:spPr>
        <a:xfrm rot="5400000">
          <a:off x="4421527" y="38884"/>
          <a:ext cx="1243825" cy="4746767"/>
        </a:xfrm>
        <a:prstGeom prst="round2SameRect">
          <a:avLst/>
        </a:prstGeom>
        <a:solidFill>
          <a:srgbClr val="CCFFCC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ja-JP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Disponibilité</a:t>
          </a:r>
          <a:r>
            <a:rPr lang="fr-FR" altLang="ja-JP" sz="1500" kern="1200" dirty="0" smtClean="0">
              <a:ea typeface="ＭＳ Ｐゴシック" pitchFamily="34" charset="-128"/>
            </a:rPr>
            <a:t> du gisement (exemple : concurrence avec une autre voie de valorisation, exemple déchets verts)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ja-JP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Collecte</a:t>
          </a:r>
          <a:r>
            <a:rPr lang="fr-FR" altLang="ja-JP" sz="1500" kern="1200" dirty="0" smtClean="0">
              <a:ea typeface="ＭＳ Ｐゴシック" pitchFamily="34" charset="-128"/>
            </a:rPr>
            <a:t> du gisement (exemple : bio déchets des ménages)</a:t>
          </a:r>
        </a:p>
      </dsp:txBody>
      <dsp:txXfrm rot="-5400000">
        <a:off x="2670057" y="1851074"/>
        <a:ext cx="4686048" cy="1122387"/>
      </dsp:txXfrm>
    </dsp:sp>
    <dsp:sp modelId="{D9159F93-78AB-431F-96F1-E6D8E43157C0}">
      <dsp:nvSpPr>
        <dsp:cNvPr id="0" name=""/>
        <dsp:cNvSpPr/>
      </dsp:nvSpPr>
      <dsp:spPr>
        <a:xfrm>
          <a:off x="0" y="1634876"/>
          <a:ext cx="2670056" cy="1554782"/>
        </a:xfrm>
        <a:prstGeom prst="roundRect">
          <a:avLst/>
        </a:prstGeom>
        <a:solidFill>
          <a:schemeClr val="accent5">
            <a:hueOff val="-6490032"/>
            <a:satOff val="3463"/>
            <a:lumOff val="-1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Critères</a:t>
          </a:r>
          <a:endParaRPr lang="fr-FR" sz="3000" kern="1200" dirty="0"/>
        </a:p>
      </dsp:txBody>
      <dsp:txXfrm>
        <a:off x="75898" y="1710774"/>
        <a:ext cx="2518260" cy="1402986"/>
      </dsp:txXfrm>
    </dsp:sp>
    <dsp:sp modelId="{AE55C190-AD4F-43F1-8FE9-BD98C4666199}">
      <dsp:nvSpPr>
        <dsp:cNvPr id="0" name=""/>
        <dsp:cNvSpPr/>
      </dsp:nvSpPr>
      <dsp:spPr>
        <a:xfrm>
          <a:off x="0" y="3267398"/>
          <a:ext cx="2649871" cy="1554782"/>
        </a:xfrm>
        <a:prstGeom prst="roundRect">
          <a:avLst/>
        </a:prstGeom>
        <a:solidFill>
          <a:schemeClr val="accent5">
            <a:hueOff val="-12980065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Potentiel biogaz</a:t>
          </a:r>
          <a:endParaRPr lang="fr-FR" sz="3000" kern="1200" dirty="0"/>
        </a:p>
      </dsp:txBody>
      <dsp:txXfrm>
        <a:off x="75898" y="3343296"/>
        <a:ext cx="2498075" cy="1402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E3AD-A64D-4651-8F95-DCBD44316481}" type="datetimeFigureOut">
              <a:rPr lang="fr-FR" smtClean="0"/>
              <a:t>24/11/2014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09E6C-B109-46DC-A612-14417F24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09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C5B57C3-0B18-4303-A50E-3C25CB708E2C}" type="datetimeFigureOut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9A56F27-CA4C-4E72-A181-7B99EBE2FA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28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75 % de</a:t>
            </a:r>
            <a:r>
              <a:rPr lang="fr-FR" baseline="0" dirty="0" smtClean="0"/>
              <a:t> nucléaire sur une production de 4 027 </a:t>
            </a:r>
            <a:r>
              <a:rPr lang="fr-FR" baseline="0" dirty="0" err="1" smtClean="0"/>
              <a:t>ktep</a:t>
            </a:r>
            <a:r>
              <a:rPr lang="fr-FR" baseline="0" dirty="0" smtClean="0"/>
              <a:t> en 2010. Consommation alsacienne d’énergie de 7 742 </a:t>
            </a:r>
            <a:r>
              <a:rPr lang="fr-FR" baseline="0" dirty="0" err="1" smtClean="0"/>
              <a:t>ktep</a:t>
            </a:r>
            <a:r>
              <a:rPr lang="fr-FR" baseline="0" dirty="0" smtClean="0"/>
              <a:t>. 52 % « d’indépendance énergétique ».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5EBA0-5CEA-45A5-AE92-E83B07CB8CC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81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Total de 971 </a:t>
            </a:r>
            <a:r>
              <a:rPr lang="fr-FR" dirty="0" err="1" smtClean="0"/>
              <a:t>ktep</a:t>
            </a:r>
            <a:r>
              <a:rPr lang="fr-FR" dirty="0" smtClean="0"/>
              <a:t> en 2010. Fortement dépendant de</a:t>
            </a:r>
            <a:r>
              <a:rPr lang="fr-FR" baseline="0" dirty="0" smtClean="0"/>
              <a:t> la </a:t>
            </a:r>
            <a:r>
              <a:rPr lang="fr-FR" baseline="0" dirty="0" err="1" smtClean="0"/>
              <a:t>prodution</a:t>
            </a:r>
            <a:r>
              <a:rPr lang="fr-FR" baseline="0" dirty="0" smtClean="0"/>
              <a:t> hydraulique et de ses aléas. Meilleure année pour la </a:t>
            </a:r>
            <a:r>
              <a:rPr lang="fr-FR" baseline="0" dirty="0" err="1" smtClean="0"/>
              <a:t>prouction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Enr</a:t>
            </a:r>
            <a:r>
              <a:rPr lang="fr-FR" baseline="0" dirty="0" smtClean="0"/>
              <a:t> 2001 : 991 </a:t>
            </a:r>
            <a:r>
              <a:rPr lang="fr-FR" baseline="0" dirty="0" err="1" smtClean="0"/>
              <a:t>ktep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Faible part du biogaz : 3ktep.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5EBA0-5CEA-45A5-AE92-E83B07CB8CC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47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>
                <a:latin typeface="Arial" charset="0"/>
              </a:rPr>
              <a:t>Moûts delevurées évaportaion : une partie épandage et alimentation bétail et autre rejetée à l’égout</a:t>
            </a: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3CE3E-E4AB-4316-925C-3EE21A27B99E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25E3A-3E87-4879-85B3-505E1918A13D}" type="slidenum">
              <a:rPr lang="fr-FR" altLang="fr-FR" smtClean="0"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56F27-CA4C-4E72-A181-7B99EBE2FA5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56F27-CA4C-4E72-A181-7B99EBE2FA5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22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F37A-6E62-4CD4-9E4D-E4404542E18E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159A5-057C-453D-9A93-FEF72333FB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75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80AF-DC04-47FF-B30C-632EBB852B06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480B-56C1-4E7A-8BCD-E67E20A072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13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CBD5-845F-487B-AA1C-472DF5395BB5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B107-6F5B-41A5-BC6B-BCE42C1E88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2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8CD9-7581-4F7B-B5E2-9A57BA601F6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03B7-D85C-46F2-815A-7491CEAD8E2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2111-E7A1-4F45-BFF0-5899094E4CC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7DF6-BFFB-4DE3-98FB-AA52D61685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81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54E4-7FBB-4BC1-AA0F-861CBA3BC07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B395-EF25-4A52-AA7B-314C31CDBB5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7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DE46B-106C-46D3-9191-60F522135C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E497-C0B2-478B-9681-6D1A85DFBF9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2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4D9C-14AF-4488-B53D-3AB2A323432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6CC6-4C0D-4FF8-B763-5EDE3A41FD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1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2C8B-3A20-41F1-AB64-D18F0FB41A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60AD-592C-4A4D-B585-3E2160B237A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83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FE51-C453-4FEF-94C3-FD39E7CC845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F845-84F4-4C94-9FF0-8ACCB50E86C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0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A1E5-E7D5-4DB2-B970-CDD1C121C52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2E5C-5D0B-48CD-ABD5-A9E601CB38E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7530-C6F8-4D4E-BDDB-4D97CD59D3B3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8186-A622-4556-A628-F0B156243C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694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EF68-DF21-43A0-A996-10606BC2296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064E-3F11-4E96-9B2D-44207108FEF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6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F8EE-BF4D-4CDE-AE31-C7E997D7EA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6687-1E0B-47FD-9922-8CAA2CACF03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58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0609-9A02-4710-BC90-C18273A777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CBFA-1C91-4069-9F75-75D7A36F27E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2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5FD6-72E6-4BA2-B2AE-B9D54A9DE85A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88AA-73EA-4F18-8F61-6CB40A6A8A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63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308E-DD2E-45B5-A296-BC0B624ED148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A403-CD50-4779-904B-55948E3176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43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A116-AB41-4102-A169-C23132D11350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A519-37E6-45E9-BFCD-7561620201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66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D273-1255-47FA-B140-30BDD33654D3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F646-28E1-4712-9C5D-93389F3EC4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93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2926-25B7-467C-A9E3-D2636A072008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6CDD-95AA-4681-8150-B076B36B39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F0762-2A8A-41A9-AD80-395463B6F3EC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46CC-2E16-488A-AB71-1E6544A3D2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22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8A97-A76C-47B9-813F-3F97E0F9C6BE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FAE6-0341-4535-9453-271A5D4D3C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98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E9F1BFE-BDDE-4110-8868-6F2B8F028CBC}" type="datetime1">
              <a:rPr lang="fr-FR"/>
              <a:pPr>
                <a:defRPr/>
              </a:pPr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E14C9F3-8D87-4C9F-B93D-7C0C3D6EA8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4"/>
          <p:cNvSpPr/>
          <p:nvPr userDrawn="1"/>
        </p:nvSpPr>
        <p:spPr>
          <a:xfrm>
            <a:off x="0" y="0"/>
            <a:ext cx="9153525" cy="809625"/>
          </a:xfrm>
          <a:custGeom>
            <a:avLst/>
            <a:gdLst>
              <a:gd name="connsiteX0" fmla="*/ 0 w 9144000"/>
              <a:gd name="connsiteY0" fmla="*/ 0 h 589280"/>
              <a:gd name="connsiteX1" fmla="*/ 9144000 w 9144000"/>
              <a:gd name="connsiteY1" fmla="*/ 0 h 589280"/>
              <a:gd name="connsiteX2" fmla="*/ 9144000 w 9144000"/>
              <a:gd name="connsiteY2" fmla="*/ 589280 h 589280"/>
              <a:gd name="connsiteX3" fmla="*/ 0 w 9144000"/>
              <a:gd name="connsiteY3" fmla="*/ 589280 h 589280"/>
              <a:gd name="connsiteX4" fmla="*/ 0 w 9144000"/>
              <a:gd name="connsiteY4" fmla="*/ 0 h 5892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0 w 9154160"/>
              <a:gd name="connsiteY3" fmla="*/ 589280 h 894080"/>
              <a:gd name="connsiteX4" fmla="*/ 0 w 9154160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200937"/>
              <a:gd name="connsiteY0" fmla="*/ 0 h 894080"/>
              <a:gd name="connsiteX1" fmla="*/ 9144000 w 9200937"/>
              <a:gd name="connsiteY1" fmla="*/ 0 h 894080"/>
              <a:gd name="connsiteX2" fmla="*/ 9154160 w 9200937"/>
              <a:gd name="connsiteY2" fmla="*/ 894080 h 894080"/>
              <a:gd name="connsiteX3" fmla="*/ 0 w 9200937"/>
              <a:gd name="connsiteY3" fmla="*/ 589280 h 894080"/>
              <a:gd name="connsiteX4" fmla="*/ 0 w 9200937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0 w 9154160"/>
              <a:gd name="connsiteY3" fmla="*/ 589280 h 894080"/>
              <a:gd name="connsiteX4" fmla="*/ 0 w 9154160"/>
              <a:gd name="connsiteY4" fmla="*/ 0 h 894080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453379"/>
              <a:gd name="connsiteY0" fmla="*/ 0 h 928028"/>
              <a:gd name="connsiteX1" fmla="*/ 9144000 w 9453379"/>
              <a:gd name="connsiteY1" fmla="*/ 0 h 928028"/>
              <a:gd name="connsiteX2" fmla="*/ 9154160 w 9453379"/>
              <a:gd name="connsiteY2" fmla="*/ 894080 h 928028"/>
              <a:gd name="connsiteX3" fmla="*/ 8645525 w 9453379"/>
              <a:gd name="connsiteY3" fmla="*/ 768350 h 928028"/>
              <a:gd name="connsiteX4" fmla="*/ 0 w 9453379"/>
              <a:gd name="connsiteY4" fmla="*/ 589280 h 928028"/>
              <a:gd name="connsiteX5" fmla="*/ 0 w 9453379"/>
              <a:gd name="connsiteY5" fmla="*/ 0 h 928028"/>
              <a:gd name="connsiteX0" fmla="*/ 0 w 9484576"/>
              <a:gd name="connsiteY0" fmla="*/ 0 h 894080"/>
              <a:gd name="connsiteX1" fmla="*/ 9144000 w 9484576"/>
              <a:gd name="connsiteY1" fmla="*/ 0 h 894080"/>
              <a:gd name="connsiteX2" fmla="*/ 9154160 w 9484576"/>
              <a:gd name="connsiteY2" fmla="*/ 894080 h 894080"/>
              <a:gd name="connsiteX3" fmla="*/ 8645525 w 9484576"/>
              <a:gd name="connsiteY3" fmla="*/ 768350 h 894080"/>
              <a:gd name="connsiteX4" fmla="*/ 0 w 9484576"/>
              <a:gd name="connsiteY4" fmla="*/ 589280 h 894080"/>
              <a:gd name="connsiteX5" fmla="*/ 0 w 9484576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45525 w 9154160"/>
              <a:gd name="connsiteY3" fmla="*/ 7683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39175 w 9154160"/>
              <a:gd name="connsiteY3" fmla="*/ 6159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61400 w 9154160"/>
              <a:gd name="connsiteY3" fmla="*/ 6794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61400 w 9154160"/>
              <a:gd name="connsiteY3" fmla="*/ 6794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70925 w 9154160"/>
              <a:gd name="connsiteY3" fmla="*/ 60960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70925 w 9154160"/>
              <a:gd name="connsiteY3" fmla="*/ 60960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709025 w 9154160"/>
              <a:gd name="connsiteY3" fmla="*/ 593725 h 894080"/>
              <a:gd name="connsiteX4" fmla="*/ 0 w 9154160"/>
              <a:gd name="connsiteY4" fmla="*/ 589280 h 894080"/>
              <a:gd name="connsiteX5" fmla="*/ 0 w 9154160"/>
              <a:gd name="connsiteY5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160" h="894080">
                <a:moveTo>
                  <a:pt x="0" y="0"/>
                </a:moveTo>
                <a:lnTo>
                  <a:pt x="9144000" y="0"/>
                </a:lnTo>
                <a:cubicBezTo>
                  <a:pt x="9147387" y="298027"/>
                  <a:pt x="9149173" y="707201"/>
                  <a:pt x="9154160" y="894080"/>
                </a:cubicBezTo>
                <a:cubicBezTo>
                  <a:pt x="9148868" y="787188"/>
                  <a:pt x="9136168" y="600075"/>
                  <a:pt x="8709025" y="593725"/>
                </a:cubicBezTo>
                <a:cubicBezTo>
                  <a:pt x="8713682" y="609600"/>
                  <a:pt x="1467908" y="596688"/>
                  <a:pt x="0" y="58928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BD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4"/>
          <p:cNvSpPr/>
          <p:nvPr userDrawn="1"/>
        </p:nvSpPr>
        <p:spPr>
          <a:xfrm flipH="1" flipV="1">
            <a:off x="0" y="6137275"/>
            <a:ext cx="9144000" cy="720725"/>
          </a:xfrm>
          <a:custGeom>
            <a:avLst/>
            <a:gdLst>
              <a:gd name="connsiteX0" fmla="*/ 0 w 9144000"/>
              <a:gd name="connsiteY0" fmla="*/ 0 h 589280"/>
              <a:gd name="connsiteX1" fmla="*/ 9144000 w 9144000"/>
              <a:gd name="connsiteY1" fmla="*/ 0 h 589280"/>
              <a:gd name="connsiteX2" fmla="*/ 9144000 w 9144000"/>
              <a:gd name="connsiteY2" fmla="*/ 589280 h 589280"/>
              <a:gd name="connsiteX3" fmla="*/ 0 w 9144000"/>
              <a:gd name="connsiteY3" fmla="*/ 589280 h 589280"/>
              <a:gd name="connsiteX4" fmla="*/ 0 w 9144000"/>
              <a:gd name="connsiteY4" fmla="*/ 0 h 5892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0 w 9154160"/>
              <a:gd name="connsiteY3" fmla="*/ 589280 h 894080"/>
              <a:gd name="connsiteX4" fmla="*/ 0 w 9154160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200937"/>
              <a:gd name="connsiteY0" fmla="*/ 0 h 894080"/>
              <a:gd name="connsiteX1" fmla="*/ 9144000 w 9200937"/>
              <a:gd name="connsiteY1" fmla="*/ 0 h 894080"/>
              <a:gd name="connsiteX2" fmla="*/ 9154160 w 9200937"/>
              <a:gd name="connsiteY2" fmla="*/ 894080 h 894080"/>
              <a:gd name="connsiteX3" fmla="*/ 0 w 9200937"/>
              <a:gd name="connsiteY3" fmla="*/ 589280 h 894080"/>
              <a:gd name="connsiteX4" fmla="*/ 0 w 9200937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0 w 9154160"/>
              <a:gd name="connsiteY3" fmla="*/ 589280 h 894080"/>
              <a:gd name="connsiteX4" fmla="*/ 0 w 9154160"/>
              <a:gd name="connsiteY4" fmla="*/ 0 h 894080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453379"/>
              <a:gd name="connsiteY0" fmla="*/ 0 h 928028"/>
              <a:gd name="connsiteX1" fmla="*/ 9144000 w 9453379"/>
              <a:gd name="connsiteY1" fmla="*/ 0 h 928028"/>
              <a:gd name="connsiteX2" fmla="*/ 9154160 w 9453379"/>
              <a:gd name="connsiteY2" fmla="*/ 894080 h 928028"/>
              <a:gd name="connsiteX3" fmla="*/ 8645525 w 9453379"/>
              <a:gd name="connsiteY3" fmla="*/ 768350 h 928028"/>
              <a:gd name="connsiteX4" fmla="*/ 0 w 9453379"/>
              <a:gd name="connsiteY4" fmla="*/ 589280 h 928028"/>
              <a:gd name="connsiteX5" fmla="*/ 0 w 9453379"/>
              <a:gd name="connsiteY5" fmla="*/ 0 h 928028"/>
              <a:gd name="connsiteX0" fmla="*/ 0 w 9484576"/>
              <a:gd name="connsiteY0" fmla="*/ 0 h 894080"/>
              <a:gd name="connsiteX1" fmla="*/ 9144000 w 9484576"/>
              <a:gd name="connsiteY1" fmla="*/ 0 h 894080"/>
              <a:gd name="connsiteX2" fmla="*/ 9154160 w 9484576"/>
              <a:gd name="connsiteY2" fmla="*/ 894080 h 894080"/>
              <a:gd name="connsiteX3" fmla="*/ 8645525 w 9484576"/>
              <a:gd name="connsiteY3" fmla="*/ 768350 h 894080"/>
              <a:gd name="connsiteX4" fmla="*/ 0 w 9484576"/>
              <a:gd name="connsiteY4" fmla="*/ 589280 h 894080"/>
              <a:gd name="connsiteX5" fmla="*/ 0 w 9484576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45525 w 9154160"/>
              <a:gd name="connsiteY3" fmla="*/ 7683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39175 w 9154160"/>
              <a:gd name="connsiteY3" fmla="*/ 6159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61400 w 9154160"/>
              <a:gd name="connsiteY3" fmla="*/ 6794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61400 w 9154160"/>
              <a:gd name="connsiteY3" fmla="*/ 6794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70925 w 9154160"/>
              <a:gd name="connsiteY3" fmla="*/ 60960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70925 w 9154160"/>
              <a:gd name="connsiteY3" fmla="*/ 60960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709025 w 9154160"/>
              <a:gd name="connsiteY3" fmla="*/ 593725 h 894080"/>
              <a:gd name="connsiteX4" fmla="*/ 0 w 9154160"/>
              <a:gd name="connsiteY4" fmla="*/ 589280 h 894080"/>
              <a:gd name="connsiteX5" fmla="*/ 0 w 9154160"/>
              <a:gd name="connsiteY5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160" h="894080">
                <a:moveTo>
                  <a:pt x="0" y="0"/>
                </a:moveTo>
                <a:lnTo>
                  <a:pt x="9144000" y="0"/>
                </a:lnTo>
                <a:cubicBezTo>
                  <a:pt x="9147387" y="298027"/>
                  <a:pt x="9149173" y="707201"/>
                  <a:pt x="9154160" y="894080"/>
                </a:cubicBezTo>
                <a:cubicBezTo>
                  <a:pt x="9148868" y="787188"/>
                  <a:pt x="9136168" y="600075"/>
                  <a:pt x="8709025" y="593725"/>
                </a:cubicBezTo>
                <a:cubicBezTo>
                  <a:pt x="8713682" y="609600"/>
                  <a:pt x="1467908" y="596688"/>
                  <a:pt x="0" y="589280"/>
                </a:cubicBezTo>
                <a:lnTo>
                  <a:pt x="0" y="0"/>
                </a:lnTo>
                <a:close/>
              </a:path>
            </a:pathLst>
          </a:custGeom>
          <a:solidFill>
            <a:srgbClr val="379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193866B0-7957-4086-8B63-4353690F54F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24/11/2014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64DC6448-8C11-4C56-A865-E93145840ACA}" type="slidenum">
              <a:rPr lang="fr-FR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/>
          <p:nvPr userDrawn="1"/>
        </p:nvSpPr>
        <p:spPr>
          <a:xfrm>
            <a:off x="0" y="0"/>
            <a:ext cx="9153525" cy="809625"/>
          </a:xfrm>
          <a:custGeom>
            <a:avLst/>
            <a:gdLst>
              <a:gd name="connsiteX0" fmla="*/ 0 w 9144000"/>
              <a:gd name="connsiteY0" fmla="*/ 0 h 589280"/>
              <a:gd name="connsiteX1" fmla="*/ 9144000 w 9144000"/>
              <a:gd name="connsiteY1" fmla="*/ 0 h 589280"/>
              <a:gd name="connsiteX2" fmla="*/ 9144000 w 9144000"/>
              <a:gd name="connsiteY2" fmla="*/ 589280 h 589280"/>
              <a:gd name="connsiteX3" fmla="*/ 0 w 9144000"/>
              <a:gd name="connsiteY3" fmla="*/ 589280 h 589280"/>
              <a:gd name="connsiteX4" fmla="*/ 0 w 9144000"/>
              <a:gd name="connsiteY4" fmla="*/ 0 h 5892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0 w 9154160"/>
              <a:gd name="connsiteY3" fmla="*/ 589280 h 894080"/>
              <a:gd name="connsiteX4" fmla="*/ 0 w 9154160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200937"/>
              <a:gd name="connsiteY0" fmla="*/ 0 h 894080"/>
              <a:gd name="connsiteX1" fmla="*/ 9144000 w 9200937"/>
              <a:gd name="connsiteY1" fmla="*/ 0 h 894080"/>
              <a:gd name="connsiteX2" fmla="*/ 9154160 w 9200937"/>
              <a:gd name="connsiteY2" fmla="*/ 894080 h 894080"/>
              <a:gd name="connsiteX3" fmla="*/ 0 w 9200937"/>
              <a:gd name="connsiteY3" fmla="*/ 589280 h 894080"/>
              <a:gd name="connsiteX4" fmla="*/ 0 w 9200937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0 w 9154160"/>
              <a:gd name="connsiteY3" fmla="*/ 589280 h 894080"/>
              <a:gd name="connsiteX4" fmla="*/ 0 w 9154160"/>
              <a:gd name="connsiteY4" fmla="*/ 0 h 894080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453379"/>
              <a:gd name="connsiteY0" fmla="*/ 0 h 928028"/>
              <a:gd name="connsiteX1" fmla="*/ 9144000 w 9453379"/>
              <a:gd name="connsiteY1" fmla="*/ 0 h 928028"/>
              <a:gd name="connsiteX2" fmla="*/ 9154160 w 9453379"/>
              <a:gd name="connsiteY2" fmla="*/ 894080 h 928028"/>
              <a:gd name="connsiteX3" fmla="*/ 8645525 w 9453379"/>
              <a:gd name="connsiteY3" fmla="*/ 768350 h 928028"/>
              <a:gd name="connsiteX4" fmla="*/ 0 w 9453379"/>
              <a:gd name="connsiteY4" fmla="*/ 589280 h 928028"/>
              <a:gd name="connsiteX5" fmla="*/ 0 w 9453379"/>
              <a:gd name="connsiteY5" fmla="*/ 0 h 928028"/>
              <a:gd name="connsiteX0" fmla="*/ 0 w 9484576"/>
              <a:gd name="connsiteY0" fmla="*/ 0 h 894080"/>
              <a:gd name="connsiteX1" fmla="*/ 9144000 w 9484576"/>
              <a:gd name="connsiteY1" fmla="*/ 0 h 894080"/>
              <a:gd name="connsiteX2" fmla="*/ 9154160 w 9484576"/>
              <a:gd name="connsiteY2" fmla="*/ 894080 h 894080"/>
              <a:gd name="connsiteX3" fmla="*/ 8645525 w 9484576"/>
              <a:gd name="connsiteY3" fmla="*/ 768350 h 894080"/>
              <a:gd name="connsiteX4" fmla="*/ 0 w 9484576"/>
              <a:gd name="connsiteY4" fmla="*/ 589280 h 894080"/>
              <a:gd name="connsiteX5" fmla="*/ 0 w 9484576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45525 w 9154160"/>
              <a:gd name="connsiteY3" fmla="*/ 7683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39175 w 9154160"/>
              <a:gd name="connsiteY3" fmla="*/ 6159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61400 w 9154160"/>
              <a:gd name="connsiteY3" fmla="*/ 6794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61400 w 9154160"/>
              <a:gd name="connsiteY3" fmla="*/ 6794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70925 w 9154160"/>
              <a:gd name="connsiteY3" fmla="*/ 60960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70925 w 9154160"/>
              <a:gd name="connsiteY3" fmla="*/ 60960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709025 w 9154160"/>
              <a:gd name="connsiteY3" fmla="*/ 593725 h 894080"/>
              <a:gd name="connsiteX4" fmla="*/ 0 w 9154160"/>
              <a:gd name="connsiteY4" fmla="*/ 589280 h 894080"/>
              <a:gd name="connsiteX5" fmla="*/ 0 w 9154160"/>
              <a:gd name="connsiteY5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160" h="894080">
                <a:moveTo>
                  <a:pt x="0" y="0"/>
                </a:moveTo>
                <a:lnTo>
                  <a:pt x="9144000" y="0"/>
                </a:lnTo>
                <a:cubicBezTo>
                  <a:pt x="9147387" y="298027"/>
                  <a:pt x="9149173" y="707201"/>
                  <a:pt x="9154160" y="894080"/>
                </a:cubicBezTo>
                <a:cubicBezTo>
                  <a:pt x="9148868" y="787188"/>
                  <a:pt x="9136168" y="600075"/>
                  <a:pt x="8709025" y="593725"/>
                </a:cubicBezTo>
                <a:cubicBezTo>
                  <a:pt x="8713682" y="609600"/>
                  <a:pt x="1467908" y="596688"/>
                  <a:pt x="0" y="58928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BD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/>
          <p:nvPr userDrawn="1"/>
        </p:nvSpPr>
        <p:spPr>
          <a:xfrm flipH="1" flipV="1">
            <a:off x="0" y="6137275"/>
            <a:ext cx="9144000" cy="720725"/>
          </a:xfrm>
          <a:custGeom>
            <a:avLst/>
            <a:gdLst>
              <a:gd name="connsiteX0" fmla="*/ 0 w 9144000"/>
              <a:gd name="connsiteY0" fmla="*/ 0 h 589280"/>
              <a:gd name="connsiteX1" fmla="*/ 9144000 w 9144000"/>
              <a:gd name="connsiteY1" fmla="*/ 0 h 589280"/>
              <a:gd name="connsiteX2" fmla="*/ 9144000 w 9144000"/>
              <a:gd name="connsiteY2" fmla="*/ 589280 h 589280"/>
              <a:gd name="connsiteX3" fmla="*/ 0 w 9144000"/>
              <a:gd name="connsiteY3" fmla="*/ 589280 h 589280"/>
              <a:gd name="connsiteX4" fmla="*/ 0 w 9144000"/>
              <a:gd name="connsiteY4" fmla="*/ 0 h 5892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0 w 9154160"/>
              <a:gd name="connsiteY3" fmla="*/ 589280 h 894080"/>
              <a:gd name="connsiteX4" fmla="*/ 0 w 9154160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200937"/>
              <a:gd name="connsiteY0" fmla="*/ 0 h 894080"/>
              <a:gd name="connsiteX1" fmla="*/ 9144000 w 9200937"/>
              <a:gd name="connsiteY1" fmla="*/ 0 h 894080"/>
              <a:gd name="connsiteX2" fmla="*/ 9154160 w 9200937"/>
              <a:gd name="connsiteY2" fmla="*/ 894080 h 894080"/>
              <a:gd name="connsiteX3" fmla="*/ 0 w 9200937"/>
              <a:gd name="connsiteY3" fmla="*/ 589280 h 894080"/>
              <a:gd name="connsiteX4" fmla="*/ 0 w 9200937"/>
              <a:gd name="connsiteY4" fmla="*/ 0 h 894080"/>
              <a:gd name="connsiteX0" fmla="*/ 0 w 9188002"/>
              <a:gd name="connsiteY0" fmla="*/ 0 h 894080"/>
              <a:gd name="connsiteX1" fmla="*/ 9144000 w 9188002"/>
              <a:gd name="connsiteY1" fmla="*/ 0 h 894080"/>
              <a:gd name="connsiteX2" fmla="*/ 9154160 w 9188002"/>
              <a:gd name="connsiteY2" fmla="*/ 894080 h 894080"/>
              <a:gd name="connsiteX3" fmla="*/ 0 w 9188002"/>
              <a:gd name="connsiteY3" fmla="*/ 589280 h 894080"/>
              <a:gd name="connsiteX4" fmla="*/ 0 w 9188002"/>
              <a:gd name="connsiteY4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0 w 9154160"/>
              <a:gd name="connsiteY3" fmla="*/ 589280 h 894080"/>
              <a:gd name="connsiteX4" fmla="*/ 0 w 9154160"/>
              <a:gd name="connsiteY4" fmla="*/ 0 h 894080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365220"/>
              <a:gd name="connsiteY0" fmla="*/ 0 h 928028"/>
              <a:gd name="connsiteX1" fmla="*/ 9144000 w 9365220"/>
              <a:gd name="connsiteY1" fmla="*/ 0 h 928028"/>
              <a:gd name="connsiteX2" fmla="*/ 9154160 w 9365220"/>
              <a:gd name="connsiteY2" fmla="*/ 894080 h 928028"/>
              <a:gd name="connsiteX3" fmla="*/ 8499475 w 9365220"/>
              <a:gd name="connsiteY3" fmla="*/ 768350 h 928028"/>
              <a:gd name="connsiteX4" fmla="*/ 0 w 9365220"/>
              <a:gd name="connsiteY4" fmla="*/ 589280 h 928028"/>
              <a:gd name="connsiteX5" fmla="*/ 0 w 9365220"/>
              <a:gd name="connsiteY5" fmla="*/ 0 h 928028"/>
              <a:gd name="connsiteX0" fmla="*/ 0 w 9453379"/>
              <a:gd name="connsiteY0" fmla="*/ 0 h 928028"/>
              <a:gd name="connsiteX1" fmla="*/ 9144000 w 9453379"/>
              <a:gd name="connsiteY1" fmla="*/ 0 h 928028"/>
              <a:gd name="connsiteX2" fmla="*/ 9154160 w 9453379"/>
              <a:gd name="connsiteY2" fmla="*/ 894080 h 928028"/>
              <a:gd name="connsiteX3" fmla="*/ 8645525 w 9453379"/>
              <a:gd name="connsiteY3" fmla="*/ 768350 h 928028"/>
              <a:gd name="connsiteX4" fmla="*/ 0 w 9453379"/>
              <a:gd name="connsiteY4" fmla="*/ 589280 h 928028"/>
              <a:gd name="connsiteX5" fmla="*/ 0 w 9453379"/>
              <a:gd name="connsiteY5" fmla="*/ 0 h 928028"/>
              <a:gd name="connsiteX0" fmla="*/ 0 w 9484576"/>
              <a:gd name="connsiteY0" fmla="*/ 0 h 894080"/>
              <a:gd name="connsiteX1" fmla="*/ 9144000 w 9484576"/>
              <a:gd name="connsiteY1" fmla="*/ 0 h 894080"/>
              <a:gd name="connsiteX2" fmla="*/ 9154160 w 9484576"/>
              <a:gd name="connsiteY2" fmla="*/ 894080 h 894080"/>
              <a:gd name="connsiteX3" fmla="*/ 8645525 w 9484576"/>
              <a:gd name="connsiteY3" fmla="*/ 768350 h 894080"/>
              <a:gd name="connsiteX4" fmla="*/ 0 w 9484576"/>
              <a:gd name="connsiteY4" fmla="*/ 589280 h 894080"/>
              <a:gd name="connsiteX5" fmla="*/ 0 w 9484576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45525 w 9154160"/>
              <a:gd name="connsiteY3" fmla="*/ 7683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39175 w 9154160"/>
              <a:gd name="connsiteY3" fmla="*/ 6159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61400 w 9154160"/>
              <a:gd name="connsiteY3" fmla="*/ 6794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61400 w 9154160"/>
              <a:gd name="connsiteY3" fmla="*/ 67945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70925 w 9154160"/>
              <a:gd name="connsiteY3" fmla="*/ 60960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670925 w 9154160"/>
              <a:gd name="connsiteY3" fmla="*/ 609600 h 894080"/>
              <a:gd name="connsiteX4" fmla="*/ 0 w 9154160"/>
              <a:gd name="connsiteY4" fmla="*/ 589280 h 894080"/>
              <a:gd name="connsiteX5" fmla="*/ 0 w 9154160"/>
              <a:gd name="connsiteY5" fmla="*/ 0 h 894080"/>
              <a:gd name="connsiteX0" fmla="*/ 0 w 9154160"/>
              <a:gd name="connsiteY0" fmla="*/ 0 h 894080"/>
              <a:gd name="connsiteX1" fmla="*/ 9144000 w 9154160"/>
              <a:gd name="connsiteY1" fmla="*/ 0 h 894080"/>
              <a:gd name="connsiteX2" fmla="*/ 9154160 w 9154160"/>
              <a:gd name="connsiteY2" fmla="*/ 894080 h 894080"/>
              <a:gd name="connsiteX3" fmla="*/ 8709025 w 9154160"/>
              <a:gd name="connsiteY3" fmla="*/ 593725 h 894080"/>
              <a:gd name="connsiteX4" fmla="*/ 0 w 9154160"/>
              <a:gd name="connsiteY4" fmla="*/ 589280 h 894080"/>
              <a:gd name="connsiteX5" fmla="*/ 0 w 9154160"/>
              <a:gd name="connsiteY5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160" h="894080">
                <a:moveTo>
                  <a:pt x="0" y="0"/>
                </a:moveTo>
                <a:lnTo>
                  <a:pt x="9144000" y="0"/>
                </a:lnTo>
                <a:cubicBezTo>
                  <a:pt x="9147387" y="298027"/>
                  <a:pt x="9149173" y="707201"/>
                  <a:pt x="9154160" y="894080"/>
                </a:cubicBezTo>
                <a:cubicBezTo>
                  <a:pt x="9148868" y="787188"/>
                  <a:pt x="9136168" y="600075"/>
                  <a:pt x="8709025" y="593725"/>
                </a:cubicBezTo>
                <a:cubicBezTo>
                  <a:pt x="8713682" y="609600"/>
                  <a:pt x="1467908" y="596688"/>
                  <a:pt x="0" y="589280"/>
                </a:cubicBezTo>
                <a:lnTo>
                  <a:pt x="0" y="0"/>
                </a:lnTo>
                <a:close/>
              </a:path>
            </a:pathLst>
          </a:custGeom>
          <a:solidFill>
            <a:srgbClr val="379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8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virginie.wolff@region-alsace.eu" TargetMode="External"/><Relationship Id="rId4" Type="http://schemas.openxmlformats.org/officeDocument/2006/relationships/hyperlink" Target="mailto:jonathan.muller@adem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virginie.wolff@region-alsace.eu" TargetMode="External"/><Relationship Id="rId4" Type="http://schemas.openxmlformats.org/officeDocument/2006/relationships/hyperlink" Target="mailto:jonathan.muller@adem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oneTexte 15"/>
          <p:cNvSpPr txBox="1">
            <a:spLocks noChangeArrowheads="1"/>
          </p:cNvSpPr>
          <p:nvPr/>
        </p:nvSpPr>
        <p:spPr bwMode="auto">
          <a:xfrm>
            <a:off x="893763" y="3322639"/>
            <a:ext cx="78547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/>
            <a:r>
              <a:rPr lang="fr-FR" sz="2400" b="1" dirty="0" smtClean="0">
                <a:solidFill>
                  <a:prstClr val="black"/>
                </a:solidFill>
              </a:rPr>
              <a:t>Gisements </a:t>
            </a:r>
            <a:r>
              <a:rPr lang="fr-FR" sz="2400" b="1" dirty="0" smtClean="0">
                <a:solidFill>
                  <a:prstClr val="black"/>
                </a:solidFill>
              </a:rPr>
              <a:t>de matière organique </a:t>
            </a:r>
            <a:r>
              <a:rPr lang="fr-FR" sz="2400" b="1" dirty="0">
                <a:solidFill>
                  <a:prstClr val="black"/>
                </a:solidFill>
              </a:rPr>
              <a:t>en </a:t>
            </a:r>
            <a:r>
              <a:rPr lang="fr-FR" sz="2400" b="1" dirty="0" smtClean="0">
                <a:solidFill>
                  <a:prstClr val="black"/>
                </a:solidFill>
              </a:rPr>
              <a:t>Alsace </a:t>
            </a:r>
          </a:p>
          <a:p>
            <a:pPr defTabSz="457200"/>
            <a:r>
              <a:rPr lang="fr-FR" sz="2400" b="1" dirty="0" smtClean="0">
                <a:solidFill>
                  <a:prstClr val="black"/>
                </a:solidFill>
              </a:rPr>
              <a:t>et perspectives de valorisation en méthanisation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17525" y="692150"/>
            <a:ext cx="1522413" cy="2244725"/>
          </a:xfrm>
          <a:prstGeom prst="straightConnector1">
            <a:avLst/>
          </a:prstGeom>
          <a:ln w="254000" cap="flat" cmpd="sng">
            <a:solidFill>
              <a:srgbClr val="C7FF24"/>
            </a:solidFill>
            <a:miter lim="800000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18" name="Picture 6" descr="logo energivie in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930275"/>
            <a:ext cx="634365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bloc logos-co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49" y="5117376"/>
            <a:ext cx="55641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15"/>
          <p:cNvSpPr txBox="1">
            <a:spLocks noChangeArrowheads="1"/>
          </p:cNvSpPr>
          <p:nvPr/>
        </p:nvSpPr>
        <p:spPr bwMode="auto">
          <a:xfrm>
            <a:off x="893763" y="4653136"/>
            <a:ext cx="8250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/>
            <a:r>
              <a:rPr lang="fr-FR" sz="2400" i="1" dirty="0" smtClean="0">
                <a:solidFill>
                  <a:prstClr val="black"/>
                </a:solidFill>
              </a:rPr>
              <a:t>Pays de Saverne, Plaine et Plateau – 25 novembre 2014- </a:t>
            </a:r>
            <a:r>
              <a:rPr lang="fr-FR" sz="2400" i="1" dirty="0" err="1" smtClean="0">
                <a:solidFill>
                  <a:prstClr val="black"/>
                </a:solidFill>
              </a:rPr>
              <a:t>Lohr</a:t>
            </a:r>
            <a:endParaRPr lang="fr-FR" sz="2400" i="1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5171257"/>
            <a:ext cx="2286000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/>
            <a:r>
              <a:rPr lang="fr-FR" sz="1000" b="1" dirty="0">
                <a:solidFill>
                  <a:prstClr val="black"/>
                </a:solidFill>
              </a:rPr>
              <a:t>MULLER Jonathan, ADEME Alsace</a:t>
            </a:r>
          </a:p>
          <a:p>
            <a:pPr lvl="0" algn="ctr" defTabSz="457200"/>
            <a:r>
              <a:rPr lang="fr-FR" sz="1000" b="1" dirty="0" smtClean="0">
                <a:solidFill>
                  <a:prstClr val="black"/>
                </a:solidFill>
                <a:hlinkClick r:id="rId4"/>
              </a:rPr>
              <a:t>jonathan.muller@ademe.fr</a:t>
            </a:r>
            <a:endParaRPr lang="fr-FR" sz="1000" b="1" dirty="0">
              <a:solidFill>
                <a:prstClr val="black"/>
              </a:solidFill>
            </a:endParaRPr>
          </a:p>
          <a:p>
            <a:pPr lvl="0" algn="ctr" defTabSz="457200"/>
            <a:r>
              <a:rPr lang="fr-FR" sz="1000" b="1" dirty="0">
                <a:solidFill>
                  <a:prstClr val="black"/>
                </a:solidFill>
              </a:rPr>
              <a:t>03 88 15 46 43</a:t>
            </a: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5771465"/>
            <a:ext cx="2286000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/>
            <a:r>
              <a:rPr lang="fr-FR" sz="1000" b="1" dirty="0" smtClean="0">
                <a:solidFill>
                  <a:prstClr val="black"/>
                </a:solidFill>
              </a:rPr>
              <a:t>WOLFF Virginie, Région </a:t>
            </a:r>
            <a:r>
              <a:rPr lang="fr-FR" sz="1000" b="1" dirty="0">
                <a:solidFill>
                  <a:prstClr val="black"/>
                </a:solidFill>
              </a:rPr>
              <a:t>Alsace</a:t>
            </a:r>
          </a:p>
          <a:p>
            <a:pPr lvl="0" algn="ctr" defTabSz="457200"/>
            <a:r>
              <a:rPr lang="fr-FR" sz="1000" b="1" dirty="0" smtClean="0">
                <a:solidFill>
                  <a:prstClr val="black"/>
                </a:solidFill>
                <a:hlinkClick r:id="rId5"/>
              </a:rPr>
              <a:t>virginie.wolff@region-alsace.eu</a:t>
            </a:r>
            <a:endParaRPr lang="fr-FR" sz="1000" b="1" dirty="0" smtClean="0">
              <a:solidFill>
                <a:prstClr val="black"/>
              </a:solidFill>
            </a:endParaRPr>
          </a:p>
          <a:p>
            <a:pPr lvl="0" algn="ctr" defTabSz="457200"/>
            <a:r>
              <a:rPr lang="fr-FR" sz="1000" b="1" dirty="0" smtClean="0">
                <a:solidFill>
                  <a:prstClr val="black"/>
                </a:solidFill>
              </a:rPr>
              <a:t>03 </a:t>
            </a:r>
            <a:r>
              <a:rPr lang="fr-FR" sz="1000" b="1" dirty="0">
                <a:solidFill>
                  <a:prstClr val="black"/>
                </a:solidFill>
              </a:rPr>
              <a:t>88 15 </a:t>
            </a:r>
            <a:r>
              <a:rPr lang="fr-FR" sz="1000" b="1" dirty="0" smtClean="0">
                <a:solidFill>
                  <a:prstClr val="black"/>
                </a:solidFill>
              </a:rPr>
              <a:t>66 41</a:t>
            </a:r>
            <a:endParaRPr lang="fr-F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41C35-51BD-4075-BE36-8216A251D7F5}" type="slidenum">
              <a:rPr lang="fr-FR">
                <a:solidFill>
                  <a:srgbClr val="000000"/>
                </a:solidFill>
              </a:rPr>
              <a:pPr/>
              <a:t>10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2465" y="0"/>
            <a:ext cx="6923112" cy="1143000"/>
          </a:xfrm>
        </p:spPr>
        <p:txBody>
          <a:bodyPr/>
          <a:lstStyle/>
          <a:p>
            <a:pPr marL="457200" indent="-457200" algn="r"/>
            <a:r>
              <a:rPr lang="fr-CH" sz="2800" dirty="0"/>
              <a:t>Potentiel biogaz </a:t>
            </a:r>
            <a:r>
              <a:rPr lang="fr-CH" sz="2800" dirty="0" smtClean="0"/>
              <a:t>alsacien et </a:t>
            </a:r>
            <a:r>
              <a:rPr lang="fr-CH" sz="2800" dirty="0" smtClean="0"/>
              <a:t>PSPP</a:t>
            </a:r>
            <a:endParaRPr lang="fr-CH" sz="2800" dirty="0"/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56273"/>
            <a:ext cx="2936960" cy="30327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fr-CH" sz="24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fr-CH" sz="2400" dirty="0" smtClean="0"/>
              <a:t>Potentiel biogaz brut </a:t>
            </a:r>
            <a:r>
              <a:rPr lang="fr-CH" sz="2400" dirty="0"/>
              <a:t>: </a:t>
            </a:r>
            <a:endParaRPr lang="fr-CH" sz="24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fr-CH" sz="2400" dirty="0" smtClean="0"/>
              <a:t>289 </a:t>
            </a:r>
            <a:r>
              <a:rPr lang="fr-CH" sz="2400" dirty="0"/>
              <a:t>millions Nm</a:t>
            </a:r>
            <a:r>
              <a:rPr lang="fr-CH" sz="2400" baseline="30000" dirty="0"/>
              <a:t>3</a:t>
            </a:r>
            <a:r>
              <a:rPr lang="fr-CH" sz="2400" dirty="0"/>
              <a:t> équivalent </a:t>
            </a:r>
            <a:r>
              <a:rPr lang="fr-CH" sz="2400" dirty="0" smtClean="0"/>
              <a:t>méthane</a:t>
            </a:r>
          </a:p>
          <a:p>
            <a:pPr algn="ctr">
              <a:lnSpc>
                <a:spcPct val="90000"/>
              </a:lnSpc>
            </a:pPr>
            <a:endParaRPr lang="fr-CH" sz="2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r-CH" sz="2400" dirty="0"/>
              <a:t>Potentiel biogaz </a:t>
            </a:r>
            <a:r>
              <a:rPr lang="fr-CH" sz="2400" u="sng" dirty="0"/>
              <a:t>mobilisable</a:t>
            </a:r>
            <a:r>
              <a:rPr lang="fr-CH" sz="2400" dirty="0"/>
              <a:t> : </a:t>
            </a:r>
            <a:endParaRPr lang="fr-CH" sz="24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fr-CH" sz="2400" dirty="0" smtClean="0"/>
              <a:t>86 </a:t>
            </a:r>
            <a:r>
              <a:rPr lang="fr-CH" sz="2400" dirty="0"/>
              <a:t>millions Nm</a:t>
            </a:r>
            <a:r>
              <a:rPr lang="fr-CH" sz="2400" baseline="30000" dirty="0"/>
              <a:t>3</a:t>
            </a:r>
            <a:r>
              <a:rPr lang="fr-CH" sz="2400" dirty="0"/>
              <a:t> équivalent méthane </a:t>
            </a:r>
            <a:endParaRPr lang="fr-CH" sz="24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fr-CH" sz="2400" dirty="0" smtClean="0"/>
              <a:t>(soit 30 %)</a:t>
            </a:r>
          </a:p>
          <a:p>
            <a:pPr marL="0" indent="0" algn="ctr">
              <a:lnSpc>
                <a:spcPct val="90000"/>
              </a:lnSpc>
              <a:buNone/>
            </a:pPr>
            <a:endParaRPr lang="fr-CH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r-CH" sz="2000" dirty="0"/>
          </a:p>
          <a:p>
            <a:pPr marL="0" indent="0">
              <a:buNone/>
            </a:pPr>
            <a:endParaRPr lang="fr-CH" sz="2400" i="1" dirty="0" smtClean="0"/>
          </a:p>
          <a:p>
            <a:pPr lvl="1"/>
            <a:endParaRPr lang="fr-CH" sz="2000" dirty="0" smtClean="0"/>
          </a:p>
        </p:txBody>
      </p:sp>
      <p:pic>
        <p:nvPicPr>
          <p:cNvPr id="8" name="Image 9" descr="logoenergivie_ infoBLANC.ep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00" y="104775"/>
            <a:ext cx="2006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329277"/>
              </p:ext>
            </p:extLst>
          </p:nvPr>
        </p:nvGraphicFramePr>
        <p:xfrm>
          <a:off x="3779912" y="765688"/>
          <a:ext cx="5324733" cy="347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634287" y="4149080"/>
            <a:ext cx="3006475" cy="2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fr-CH" sz="2000" b="1" dirty="0" smtClean="0"/>
              <a:t>PSPP</a:t>
            </a:r>
            <a:endParaRPr lang="fr-CH" sz="2000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fr-CH" sz="20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r-CH" b="1" dirty="0"/>
              <a:t>Potentiel mobilisable </a:t>
            </a:r>
            <a:r>
              <a:rPr lang="fr-CH" sz="1600" b="1" i="1" dirty="0"/>
              <a:t>hors </a:t>
            </a:r>
            <a:r>
              <a:rPr lang="fr-CH" sz="1600" b="1" i="1" dirty="0" smtClean="0"/>
              <a:t>boues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CH" b="1" dirty="0" smtClean="0"/>
              <a:t> </a:t>
            </a:r>
            <a:endParaRPr lang="fr-CH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r-CH" b="1" dirty="0" smtClean="0"/>
              <a:t>8,5 </a:t>
            </a:r>
            <a:r>
              <a:rPr lang="fr-CH" b="1" dirty="0"/>
              <a:t>millions Nm</a:t>
            </a:r>
            <a:r>
              <a:rPr lang="fr-CH" b="1" baseline="30000" dirty="0"/>
              <a:t>3</a:t>
            </a:r>
            <a:r>
              <a:rPr lang="fr-CH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/>
              <a:t>équivalent CH4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CH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/>
              <a:t>(soit </a:t>
            </a:r>
            <a:r>
              <a:rPr lang="fr-CH" dirty="0" smtClean="0"/>
              <a:t>8 </a:t>
            </a:r>
            <a:r>
              <a:rPr lang="fr-CH" dirty="0"/>
              <a:t>%)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813680"/>
              </p:ext>
            </p:extLst>
          </p:nvPr>
        </p:nvGraphicFramePr>
        <p:xfrm>
          <a:off x="755576" y="3717032"/>
          <a:ext cx="388843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71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3367"/>
            <a:ext cx="3672408" cy="672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76700-A865-49BD-8684-3E4292A14E59}" type="slidenum">
              <a:rPr lang="fr-FR"/>
              <a:pPr/>
              <a:t>11</a:t>
            </a:fld>
            <a:endParaRPr lang="fr-FR"/>
          </a:p>
        </p:txBody>
      </p:sp>
      <p:pic>
        <p:nvPicPr>
          <p:cNvPr id="14" name="Image 9" descr="logoenergivie_ infoBLANC.eps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9400" y="104775"/>
            <a:ext cx="2006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454" y="727604"/>
            <a:ext cx="5364690" cy="14052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CH" sz="2800" b="1" dirty="0" smtClean="0"/>
              <a:t>Le </a:t>
            </a:r>
            <a:r>
              <a:rPr lang="fr-CH" sz="2800" b="1" dirty="0" smtClean="0"/>
              <a:t>PSPP </a:t>
            </a:r>
            <a:r>
              <a:rPr lang="fr-CH" sz="2800" b="1" dirty="0" smtClean="0"/>
              <a:t>: une zone favorable </a:t>
            </a:r>
            <a:r>
              <a:rPr lang="fr-CH" sz="2800" b="1" dirty="0"/>
              <a:t>à forte densité de </a:t>
            </a:r>
            <a:r>
              <a:rPr lang="fr-CH" sz="2800" b="1" dirty="0" smtClean="0"/>
              <a:t>gisement</a:t>
            </a:r>
          </a:p>
          <a:p>
            <a:pPr marL="0" indent="0" algn="ctr">
              <a:buNone/>
            </a:pPr>
            <a:r>
              <a:rPr lang="fr-FR" sz="2800" dirty="0" smtClean="0"/>
              <a:t>5 </a:t>
            </a:r>
            <a:r>
              <a:rPr lang="fr-FR" sz="2800" dirty="0" smtClean="0"/>
              <a:t>cantons </a:t>
            </a:r>
            <a:r>
              <a:rPr lang="fr-FR" sz="2800" dirty="0" smtClean="0"/>
              <a:t>(Bouxwiller, Drulingen, Marmoutier, Sarre-Union </a:t>
            </a:r>
            <a:r>
              <a:rPr lang="fr-FR" sz="2800" dirty="0" smtClean="0"/>
              <a:t>et </a:t>
            </a:r>
            <a:r>
              <a:rPr lang="fr-FR" sz="2800" dirty="0" smtClean="0"/>
              <a:t>Saverne) sont </a:t>
            </a:r>
            <a:r>
              <a:rPr lang="fr-FR" sz="2800" dirty="0" smtClean="0"/>
              <a:t>à fort potentiel</a:t>
            </a:r>
            <a:endParaRPr lang="fr-FR" sz="2800" dirty="0"/>
          </a:p>
          <a:p>
            <a:pPr marL="0" indent="0" algn="ctr">
              <a:buNone/>
            </a:pPr>
            <a:endParaRPr lang="fr-FR" sz="2800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54" y="5157192"/>
            <a:ext cx="2693552" cy="16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44" y="2276872"/>
            <a:ext cx="2299420" cy="18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5F809-8D1C-4762-9B95-8A445AB6CA10}" type="slidenum">
              <a:rPr lang="fr-FR"/>
              <a:pPr/>
              <a:t>12</a:t>
            </a:fld>
            <a:endParaRPr lang="fr-FR"/>
          </a:p>
        </p:txBody>
      </p:sp>
      <p:pic>
        <p:nvPicPr>
          <p:cNvPr id="1271812" name="Image 4" descr="Capture d’écran 2012-10-11 à 15.47.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05" y="1368153"/>
            <a:ext cx="5126241" cy="56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1813" name="Image 5" descr="Capture d’écran 2012-10-11 à 15.47.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51" y="5429264"/>
            <a:ext cx="3210657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logoenergivie_ infoBLANC.eps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9400" y="104775"/>
            <a:ext cx="2006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1811" name="Espace réservé du contenu 2"/>
          <p:cNvSpPr>
            <a:spLocks noGrp="1"/>
          </p:cNvSpPr>
          <p:nvPr>
            <p:ph idx="4294967295"/>
          </p:nvPr>
        </p:nvSpPr>
        <p:spPr>
          <a:xfrm>
            <a:off x="214282" y="1071546"/>
            <a:ext cx="5429288" cy="4357718"/>
          </a:xfrm>
          <a:solidFill>
            <a:schemeClr val="bg1"/>
          </a:solidFill>
        </p:spPr>
        <p:txBody>
          <a:bodyPr lIns="91440" rIns="91440">
            <a:normAutofit fontScale="700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Zones </a:t>
            </a:r>
            <a:r>
              <a:rPr lang="fr-FR" dirty="0"/>
              <a:t>vert foncé : le débouché thermique n’est pas limitant</a:t>
            </a:r>
          </a:p>
          <a:p>
            <a:endParaRPr lang="fr-FR" dirty="0"/>
          </a:p>
          <a:p>
            <a:r>
              <a:rPr lang="fr-FR" dirty="0"/>
              <a:t>Zones rose pâle : peu de matière ou trop peu de débouché </a:t>
            </a:r>
            <a:r>
              <a:rPr lang="fr-FR" dirty="0" smtClean="0"/>
              <a:t>thermique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Cantons favorables :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Sarre-Union,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Drulingen,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Bouxwiller, Saverne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(Marmoutier)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214282" y="714364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b="1" dirty="0" smtClean="0"/>
              <a:t>PSPP: </a:t>
            </a:r>
            <a:r>
              <a:rPr lang="fr-FR" sz="3200" b="1" dirty="0" smtClean="0"/>
              <a:t>une zone favorable à la méthanisation (cogénération)</a:t>
            </a:r>
          </a:p>
        </p:txBody>
      </p:sp>
    </p:spTree>
    <p:extLst>
      <p:ext uri="{BB962C8B-B14F-4D97-AF65-F5344CB8AC3E}">
        <p14:creationId xmlns:p14="http://schemas.microsoft.com/office/powerpoint/2010/main" val="37073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054E0-754D-4F31-80BD-9814F3A1A85D}" type="slidenum">
              <a:rPr lang="fr-FR"/>
              <a:pPr/>
              <a:t>13</a:t>
            </a:fld>
            <a:endParaRPr lang="fr-FR"/>
          </a:p>
        </p:txBody>
      </p:sp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48680"/>
            <a:ext cx="7596336" cy="648072"/>
          </a:xfrm>
        </p:spPr>
        <p:txBody>
          <a:bodyPr/>
          <a:lstStyle/>
          <a:p>
            <a:pPr algn="r"/>
            <a:r>
              <a:rPr lang="fr-CH" sz="3200" dirty="0" smtClean="0"/>
              <a:t>Stratégie </a:t>
            </a:r>
            <a:r>
              <a:rPr lang="fr-CH" sz="3200" dirty="0"/>
              <a:t>pour la méthanisation en </a:t>
            </a:r>
            <a:r>
              <a:rPr lang="fr-CH" sz="3200" dirty="0" smtClean="0"/>
              <a:t>Alsace</a:t>
            </a:r>
            <a:endParaRPr lang="fr-FR" sz="3200" dirty="0"/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892480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H" b="1" dirty="0" smtClean="0"/>
              <a:t>1.</a:t>
            </a:r>
            <a:r>
              <a:rPr lang="fr-CH" dirty="0" smtClean="0"/>
              <a:t> </a:t>
            </a:r>
            <a:r>
              <a:rPr lang="fr-CH" dirty="0"/>
              <a:t>Ne pas déplacer les gisements pondéreux à faible pouvoir méthanogène (effluents agricoles, boues d'épuration</a:t>
            </a:r>
            <a:r>
              <a:rPr lang="fr-CH" dirty="0" smtClean="0"/>
              <a:t>)</a:t>
            </a:r>
          </a:p>
          <a:p>
            <a:pPr marL="514350" indent="-514350">
              <a:buAutoNum type="arabicPeriod"/>
            </a:pPr>
            <a:endParaRPr lang="fr-CH" dirty="0"/>
          </a:p>
          <a:p>
            <a:pPr marL="0" indent="0">
              <a:lnSpc>
                <a:spcPct val="80000"/>
              </a:lnSpc>
              <a:buNone/>
            </a:pPr>
            <a:r>
              <a:rPr lang="fr-CH" b="1" dirty="0"/>
              <a:t>2.</a:t>
            </a:r>
            <a:r>
              <a:rPr lang="fr-CH" dirty="0"/>
              <a:t> </a:t>
            </a:r>
            <a:r>
              <a:rPr lang="fr-CH" dirty="0" smtClean="0"/>
              <a:t>Veiller à ne pas "miter" le gisement de façon géographique :</a:t>
            </a:r>
          </a:p>
          <a:p>
            <a:pPr lvl="1">
              <a:lnSpc>
                <a:spcPct val="80000"/>
              </a:lnSpc>
            </a:pPr>
            <a:r>
              <a:rPr lang="fr-CH" sz="3200" dirty="0" smtClean="0"/>
              <a:t>Certains gisements pourraient ainsi ne pas être méthanisés</a:t>
            </a:r>
          </a:p>
          <a:p>
            <a:pPr lvl="1">
              <a:lnSpc>
                <a:spcPct val="80000"/>
              </a:lnSpc>
            </a:pPr>
            <a:r>
              <a:rPr lang="fr-CH" sz="3200" dirty="0" smtClean="0"/>
              <a:t>Risque de logique économique : les porteurs privés ciblant uniquement les gisements les plus intéressants</a:t>
            </a:r>
          </a:p>
          <a:p>
            <a:pPr lvl="1">
              <a:lnSpc>
                <a:spcPct val="80000"/>
              </a:lnSpc>
            </a:pPr>
            <a:endParaRPr lang="fr-CH" sz="32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fr-CH" b="1" dirty="0" smtClean="0"/>
              <a:t>Structurer le développement géographique de la méthanisation à l'aide des projets des collectivités et territoriaux</a:t>
            </a:r>
          </a:p>
          <a:p>
            <a:pPr marL="0" indent="0" algn="ctr">
              <a:lnSpc>
                <a:spcPct val="80000"/>
              </a:lnSpc>
              <a:buNone/>
            </a:pPr>
            <a:endParaRPr lang="fr-CH" b="1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fr-CH" b="1" dirty="0" smtClean="0"/>
              <a:t>Compléter ces projets avec des installations de plus petite taille (agricole, industrielle, etc.) pour couvrir le solde de gisement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CH" b="1" dirty="0"/>
              <a:t>3.</a:t>
            </a:r>
            <a:r>
              <a:rPr lang="fr-CH" dirty="0"/>
              <a:t> </a:t>
            </a:r>
            <a:r>
              <a:rPr lang="fr-CH" dirty="0" smtClean="0"/>
              <a:t>Renforcer les installations existantes (STEP, etc.)</a:t>
            </a:r>
          </a:p>
          <a:p>
            <a:pPr marL="0" indent="0">
              <a:lnSpc>
                <a:spcPct val="80000"/>
              </a:lnSpc>
              <a:buNone/>
            </a:pPr>
            <a:endParaRPr lang="fr-CH" b="1" dirty="0"/>
          </a:p>
          <a:p>
            <a:pPr marL="0" indent="0">
              <a:lnSpc>
                <a:spcPct val="80000"/>
              </a:lnSpc>
              <a:buNone/>
            </a:pPr>
            <a:r>
              <a:rPr lang="fr-CH" b="1" dirty="0" smtClean="0"/>
              <a:t>4.</a:t>
            </a:r>
            <a:r>
              <a:rPr lang="fr-CH" dirty="0" smtClean="0"/>
              <a:t> </a:t>
            </a:r>
            <a:r>
              <a:rPr lang="fr-CH" dirty="0"/>
              <a:t>S'assurer de la valorisation maximale des produits générés (</a:t>
            </a:r>
            <a:r>
              <a:rPr lang="fr-CH" dirty="0" err="1"/>
              <a:t>digestat</a:t>
            </a:r>
            <a:r>
              <a:rPr lang="fr-CH" dirty="0"/>
              <a:t>, biogaz, électricité, chaleur), en fonction de la taille de </a:t>
            </a:r>
            <a:r>
              <a:rPr lang="fr-CH" dirty="0" smtClean="0"/>
              <a:t>l'installation</a:t>
            </a:r>
          </a:p>
        </p:txBody>
      </p:sp>
      <p:pic>
        <p:nvPicPr>
          <p:cNvPr id="8" name="Image 9" descr="logoenergivie_ infoBLANC.ep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00" y="104775"/>
            <a:ext cx="2006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3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C054E0-754D-4F31-80BD-9814F3A1A85D}" type="slidenum">
              <a:rPr lang="fr-FR"/>
              <a:pPr/>
              <a:t>14</a:t>
            </a:fld>
            <a:endParaRPr lang="fr-FR"/>
          </a:p>
        </p:txBody>
      </p:sp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48680"/>
            <a:ext cx="7596336" cy="648072"/>
          </a:xfrm>
        </p:spPr>
        <p:txBody>
          <a:bodyPr/>
          <a:lstStyle/>
          <a:p>
            <a:pPr algn="r"/>
            <a:r>
              <a:rPr lang="fr-CH" sz="3200" dirty="0" smtClean="0"/>
              <a:t>Stratégie </a:t>
            </a:r>
            <a:r>
              <a:rPr lang="fr-CH" sz="3200" dirty="0"/>
              <a:t>pour la méthanisation en </a:t>
            </a:r>
            <a:r>
              <a:rPr lang="fr-CH" sz="3200" dirty="0" smtClean="0"/>
              <a:t>Alsace</a:t>
            </a:r>
            <a:endParaRPr lang="fr-FR" sz="3200" dirty="0"/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82047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200" b="1" dirty="0" smtClean="0"/>
              <a:t>5. </a:t>
            </a:r>
            <a:r>
              <a:rPr lang="fr-CH" sz="2200" dirty="0"/>
              <a:t>Etudes de faisabilité à mener pour des projets dans les zones favorables </a:t>
            </a:r>
            <a:r>
              <a:rPr lang="fr-CH" sz="2200" dirty="0" smtClean="0"/>
              <a:t>identifiées</a:t>
            </a:r>
          </a:p>
          <a:p>
            <a:pPr marL="0" indent="0">
              <a:buNone/>
            </a:pPr>
            <a:endParaRPr lang="fr-CH" sz="2200" dirty="0"/>
          </a:p>
          <a:p>
            <a:pPr marL="0" indent="0">
              <a:buNone/>
            </a:pPr>
            <a:r>
              <a:rPr lang="fr-CH" sz="2200" b="1" dirty="0" smtClean="0"/>
              <a:t>6.</a:t>
            </a:r>
            <a:r>
              <a:rPr lang="fr-CH" sz="2200" dirty="0" smtClean="0"/>
              <a:t> </a:t>
            </a:r>
            <a:r>
              <a:rPr lang="fr-CH" sz="2200" dirty="0"/>
              <a:t>Cadrer le dispositif d'aides en fonction des objectifs à atteindre </a:t>
            </a:r>
            <a:r>
              <a:rPr lang="fr-CH" sz="2200" dirty="0" smtClean="0"/>
              <a:t>précités</a:t>
            </a:r>
          </a:p>
          <a:p>
            <a:pPr marL="0" indent="0">
              <a:buNone/>
            </a:pPr>
            <a:endParaRPr lang="fr-CH" sz="2200" dirty="0"/>
          </a:p>
          <a:p>
            <a:pPr marL="0" indent="0">
              <a:buNone/>
            </a:pPr>
            <a:r>
              <a:rPr lang="fr-CH" sz="2200" b="1" dirty="0" smtClean="0"/>
              <a:t>7.</a:t>
            </a:r>
            <a:r>
              <a:rPr lang="fr-CH" sz="2200" dirty="0" smtClean="0"/>
              <a:t> </a:t>
            </a:r>
            <a:r>
              <a:rPr lang="fr-FR" sz="2200" dirty="0"/>
              <a:t>Organiser, animer la filière (former, structurer, donner de l'information</a:t>
            </a:r>
            <a:r>
              <a:rPr lang="fr-FR" sz="2200" dirty="0" smtClean="0"/>
              <a:t>,…)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 smtClean="0"/>
              <a:t>8.</a:t>
            </a:r>
            <a:r>
              <a:rPr lang="fr-FR" sz="2200" dirty="0" smtClean="0"/>
              <a:t> </a:t>
            </a:r>
            <a:r>
              <a:rPr lang="fr-FR" sz="2200" dirty="0"/>
              <a:t>Actions à mener pour mobiliser les gisements :</a:t>
            </a:r>
          </a:p>
          <a:p>
            <a:pPr lvl="1"/>
            <a:r>
              <a:rPr lang="fr-FR" sz="2200" dirty="0"/>
              <a:t>Agricole (CIVE, menues pailles,…)</a:t>
            </a:r>
          </a:p>
          <a:p>
            <a:pPr lvl="1"/>
            <a:r>
              <a:rPr lang="fr-CH" sz="2200" dirty="0"/>
              <a:t>Collectivités (</a:t>
            </a:r>
            <a:r>
              <a:rPr lang="fr-CH" sz="2200" dirty="0" err="1"/>
              <a:t>biodéchets</a:t>
            </a:r>
            <a:r>
              <a:rPr lang="fr-CH" sz="2200" dirty="0"/>
              <a:t>,…)</a:t>
            </a:r>
          </a:p>
          <a:p>
            <a:pPr lvl="1"/>
            <a:r>
              <a:rPr lang="fr-CH" sz="2200" dirty="0"/>
              <a:t>Industriels (</a:t>
            </a:r>
            <a:r>
              <a:rPr lang="fr-CH" sz="2200" dirty="0" smtClean="0"/>
              <a:t>déchets)</a:t>
            </a:r>
            <a:endParaRPr lang="fr-FR" sz="2200" dirty="0"/>
          </a:p>
        </p:txBody>
      </p:sp>
      <p:pic>
        <p:nvPicPr>
          <p:cNvPr id="8" name="Image 9" descr="logoenergivie_ infoBLANC.ep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00" y="104775"/>
            <a:ext cx="2006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3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>
            <a:off x="425450" y="636588"/>
            <a:ext cx="1504950" cy="2503487"/>
          </a:xfrm>
          <a:prstGeom prst="straightConnector1">
            <a:avLst/>
          </a:prstGeom>
          <a:ln w="254000" cap="flat" cmpd="sng">
            <a:solidFill>
              <a:srgbClr val="C7FF24"/>
            </a:solidFill>
            <a:miter lim="800000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3" name="ZoneTexte 6"/>
          <p:cNvSpPr txBox="1">
            <a:spLocks noChangeArrowheads="1"/>
          </p:cNvSpPr>
          <p:nvPr/>
        </p:nvSpPr>
        <p:spPr bwMode="auto">
          <a:xfrm>
            <a:off x="1043609" y="3212976"/>
            <a:ext cx="7110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/>
            <a:r>
              <a:rPr lang="fr-FR" sz="4000" b="1" dirty="0" smtClean="0">
                <a:solidFill>
                  <a:prstClr val="black"/>
                </a:solidFill>
              </a:rPr>
              <a:t>Merci pour votre attention</a:t>
            </a:r>
          </a:p>
        </p:txBody>
      </p:sp>
      <p:pic>
        <p:nvPicPr>
          <p:cNvPr id="15366" name="Picture 6" descr="bloc lo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754563"/>
            <a:ext cx="8080375" cy="12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logo energivie inf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977900"/>
            <a:ext cx="634365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4077072"/>
            <a:ext cx="2286000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/>
            <a:r>
              <a:rPr lang="fr-FR" sz="1000" b="1" dirty="0">
                <a:solidFill>
                  <a:prstClr val="black"/>
                </a:solidFill>
              </a:rPr>
              <a:t>MULLER Jonathan, ADEME Alsace</a:t>
            </a:r>
          </a:p>
          <a:p>
            <a:pPr lvl="0" algn="ctr" defTabSz="457200"/>
            <a:r>
              <a:rPr lang="fr-FR" sz="1000" b="1" dirty="0" smtClean="0">
                <a:solidFill>
                  <a:prstClr val="black"/>
                </a:solidFill>
                <a:hlinkClick r:id="rId4"/>
              </a:rPr>
              <a:t>jonathan.muller@ademe.fr</a:t>
            </a:r>
            <a:endParaRPr lang="fr-FR" sz="1000" b="1" dirty="0">
              <a:solidFill>
                <a:prstClr val="black"/>
              </a:solidFill>
            </a:endParaRPr>
          </a:p>
          <a:p>
            <a:pPr lvl="0" algn="ctr" defTabSz="457200"/>
            <a:r>
              <a:rPr lang="fr-FR" sz="1000" b="1" dirty="0">
                <a:solidFill>
                  <a:prstClr val="black"/>
                </a:solidFill>
              </a:rPr>
              <a:t>03 88 15 46 43</a:t>
            </a: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4077072"/>
            <a:ext cx="2286000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/>
            <a:r>
              <a:rPr lang="fr-FR" sz="1000" b="1" dirty="0" smtClean="0">
                <a:solidFill>
                  <a:prstClr val="black"/>
                </a:solidFill>
              </a:rPr>
              <a:t>WOLFF Virginie, Région </a:t>
            </a:r>
            <a:r>
              <a:rPr lang="fr-FR" sz="1000" b="1" dirty="0">
                <a:solidFill>
                  <a:prstClr val="black"/>
                </a:solidFill>
              </a:rPr>
              <a:t>Alsace</a:t>
            </a:r>
          </a:p>
          <a:p>
            <a:pPr lvl="0" algn="ctr" defTabSz="457200"/>
            <a:r>
              <a:rPr lang="fr-FR" sz="1000" b="1" dirty="0" smtClean="0">
                <a:solidFill>
                  <a:prstClr val="black"/>
                </a:solidFill>
                <a:hlinkClick r:id="rId5"/>
              </a:rPr>
              <a:t>virginie.wolff@region-alsace.eu</a:t>
            </a:r>
            <a:endParaRPr lang="fr-FR" sz="1000" b="1" dirty="0" smtClean="0">
              <a:solidFill>
                <a:prstClr val="black"/>
              </a:solidFill>
            </a:endParaRPr>
          </a:p>
          <a:p>
            <a:pPr lvl="0" algn="ctr" defTabSz="457200"/>
            <a:r>
              <a:rPr lang="fr-FR" sz="1000" b="1" dirty="0" smtClean="0">
                <a:solidFill>
                  <a:prstClr val="black"/>
                </a:solidFill>
              </a:rPr>
              <a:t>03 </a:t>
            </a:r>
            <a:r>
              <a:rPr lang="fr-FR" sz="1000" b="1" dirty="0">
                <a:solidFill>
                  <a:prstClr val="black"/>
                </a:solidFill>
              </a:rPr>
              <a:t>88 15 </a:t>
            </a:r>
            <a:r>
              <a:rPr lang="fr-FR" sz="1000" b="1" dirty="0" smtClean="0">
                <a:solidFill>
                  <a:prstClr val="black"/>
                </a:solidFill>
              </a:rPr>
              <a:t>66 41</a:t>
            </a:r>
            <a:endParaRPr lang="fr-F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/>
            <a:r>
              <a:rPr lang="fr-FR" sz="3600" dirty="0" smtClean="0"/>
              <a:t>Production d’énergie primaire alsacienne</a:t>
            </a:r>
            <a:endParaRPr lang="fr-FR" sz="3600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6" y="1196752"/>
            <a:ext cx="7265082" cy="482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58052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ASPA - </a:t>
            </a:r>
            <a:r>
              <a:rPr lang="fr-FR" i="1" dirty="0" err="1" smtClean="0"/>
              <a:t>Invent’air</a:t>
            </a:r>
            <a:endParaRPr lang="fr-FR" i="1" dirty="0"/>
          </a:p>
        </p:txBody>
      </p:sp>
      <p:pic>
        <p:nvPicPr>
          <p:cNvPr id="5" name="Image 4" descr="logoenergivie_ infoBLAN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7938"/>
            <a:ext cx="2006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85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r"/>
            <a:r>
              <a:rPr lang="fr-FR" sz="3600" dirty="0" smtClean="0"/>
              <a:t>Zoom sur les énergies renouvelables - 2010</a:t>
            </a:r>
            <a:endParaRPr lang="fr-FR" sz="36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7468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5420967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ASPA - </a:t>
            </a:r>
            <a:r>
              <a:rPr lang="fr-FR" i="1" dirty="0" err="1" smtClean="0"/>
              <a:t>Invent’air</a:t>
            </a:r>
            <a:endParaRPr lang="fr-FR" i="1" dirty="0"/>
          </a:p>
        </p:txBody>
      </p:sp>
      <p:pic>
        <p:nvPicPr>
          <p:cNvPr id="6" name="Image 4" descr="logoenergivie_ infoBLAN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7938"/>
            <a:ext cx="2006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0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0" y="873125"/>
            <a:ext cx="9144000" cy="433388"/>
          </a:xfrm>
        </p:spPr>
        <p:txBody>
          <a:bodyPr/>
          <a:lstStyle/>
          <a:p>
            <a:pPr algn="r" eaLnBrk="1" hangingPunct="1"/>
            <a:r>
              <a:rPr lang="fr-FR" altLang="fr-FR" sz="3200" smtClean="0"/>
              <a:t>Méthanisation – Généralités</a:t>
            </a:r>
          </a:p>
        </p:txBody>
      </p:sp>
      <p:pic>
        <p:nvPicPr>
          <p:cNvPr id="3075" name="Image 4" descr="logoenergivie_ infoBLAN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7938"/>
            <a:ext cx="2006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e 5"/>
          <p:cNvGrpSpPr>
            <a:grpSpLocks/>
          </p:cNvGrpSpPr>
          <p:nvPr/>
        </p:nvGrpSpPr>
        <p:grpSpPr bwMode="auto">
          <a:xfrm>
            <a:off x="447675" y="2197100"/>
            <a:ext cx="7850188" cy="3255963"/>
            <a:chOff x="447675" y="2197100"/>
            <a:chExt cx="7850188" cy="3255963"/>
          </a:xfrm>
        </p:grpSpPr>
        <p:graphicFrame>
          <p:nvGraphicFramePr>
            <p:cNvPr id="3077" name="Object 18"/>
            <p:cNvGraphicFramePr>
              <a:graphicFrameLocks noChangeAspect="1"/>
            </p:cNvGraphicFramePr>
            <p:nvPr/>
          </p:nvGraphicFramePr>
          <p:xfrm>
            <a:off x="2824163" y="2197100"/>
            <a:ext cx="4248150" cy="292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Image bitmap" r:id="rId5" imgW="5772956" imgH="3982006" progId="Paint.Picture">
                    <p:embed/>
                  </p:oleObj>
                </mc:Choice>
                <mc:Fallback>
                  <p:oleObj name="Image bitmap" r:id="rId5" imgW="5772956" imgH="398200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4163" y="2197100"/>
                          <a:ext cx="4248150" cy="292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8" name="Rectangle 21"/>
            <p:cNvSpPr>
              <a:spLocks noChangeArrowheads="1"/>
            </p:cNvSpPr>
            <p:nvPr/>
          </p:nvSpPr>
          <p:spPr bwMode="auto">
            <a:xfrm>
              <a:off x="6497638" y="3635375"/>
              <a:ext cx="1800225" cy="95408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b="1">
                  <a:solidFill>
                    <a:srgbClr val="000099"/>
                  </a:solidFill>
                  <a:latin typeface="Times New Roman" pitchFamily="18" charset="0"/>
                  <a:ea typeface="ＭＳ Ｐゴシック" pitchFamily="34" charset="-128"/>
                  <a:cs typeface="Arial" charset="0"/>
                </a:rPr>
                <a:t>A- Les substrats</a:t>
              </a:r>
            </a:p>
          </p:txBody>
        </p:sp>
        <p:sp>
          <p:nvSpPr>
            <p:cNvPr id="3079" name="Rectangle 22"/>
            <p:cNvSpPr>
              <a:spLocks noChangeArrowheads="1"/>
            </p:cNvSpPr>
            <p:nvPr/>
          </p:nvSpPr>
          <p:spPr bwMode="auto">
            <a:xfrm>
              <a:off x="2968625" y="4933950"/>
              <a:ext cx="30257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b="1" i="1">
                  <a:latin typeface="Times New Roman" pitchFamily="18" charset="0"/>
                  <a:ea typeface="ＭＳ Ｐゴシック" pitchFamily="34" charset="-128"/>
                  <a:cs typeface="Arial" charset="0"/>
                </a:rPr>
                <a:t>Digesteur</a:t>
              </a:r>
            </a:p>
          </p:txBody>
        </p:sp>
        <p:sp>
          <p:nvSpPr>
            <p:cNvPr id="3080" name="Rectangle 23"/>
            <p:cNvSpPr>
              <a:spLocks noChangeArrowheads="1"/>
            </p:cNvSpPr>
            <p:nvPr/>
          </p:nvSpPr>
          <p:spPr bwMode="auto">
            <a:xfrm>
              <a:off x="447675" y="4140200"/>
              <a:ext cx="1800225" cy="95408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b="1">
                  <a:latin typeface="Times New Roman" pitchFamily="18" charset="0"/>
                  <a:ea typeface="ＭＳ Ｐゴシック" pitchFamily="34" charset="-128"/>
                  <a:cs typeface="Arial" charset="0"/>
                </a:rPr>
                <a:t>C -Digestat</a:t>
              </a:r>
            </a:p>
          </p:txBody>
        </p:sp>
        <p:sp>
          <p:nvSpPr>
            <p:cNvPr id="3081" name="Rectangle 24"/>
            <p:cNvSpPr>
              <a:spLocks noChangeArrowheads="1"/>
            </p:cNvSpPr>
            <p:nvPr/>
          </p:nvSpPr>
          <p:spPr bwMode="auto">
            <a:xfrm>
              <a:off x="1528763" y="2486025"/>
              <a:ext cx="1800225" cy="5191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b="1">
                  <a:latin typeface="Times New Roman" pitchFamily="18" charset="0"/>
                  <a:ea typeface="ＭＳ Ｐゴシック" pitchFamily="34" charset="-128"/>
                  <a:cs typeface="Arial" charset="0"/>
                </a:rPr>
                <a:t>B- Biogaz</a:t>
              </a:r>
            </a:p>
          </p:txBody>
        </p:sp>
        <p:sp>
          <p:nvSpPr>
            <p:cNvPr id="3082" name="AutoShape 9"/>
            <p:cNvSpPr>
              <a:spLocks noChangeArrowheads="1"/>
            </p:cNvSpPr>
            <p:nvPr/>
          </p:nvSpPr>
          <p:spPr bwMode="auto">
            <a:xfrm rot="6925934">
              <a:off x="3365501" y="2881312"/>
              <a:ext cx="431800" cy="504825"/>
            </a:xfrm>
            <a:prstGeom prst="downArrow">
              <a:avLst>
                <a:gd name="adj1" fmla="val 50000"/>
                <a:gd name="adj2" fmla="val 29228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83" name="AutoShape 25"/>
            <p:cNvSpPr>
              <a:spLocks noChangeArrowheads="1"/>
            </p:cNvSpPr>
            <p:nvPr/>
          </p:nvSpPr>
          <p:spPr bwMode="auto">
            <a:xfrm rot="5144236">
              <a:off x="2428876" y="4392612"/>
              <a:ext cx="431800" cy="504825"/>
            </a:xfrm>
            <a:prstGeom prst="downArrow">
              <a:avLst>
                <a:gd name="adj1" fmla="val 50000"/>
                <a:gd name="adj2" fmla="val 29228"/>
              </a:avLst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84" name="AutoShape 26"/>
            <p:cNvSpPr>
              <a:spLocks noChangeArrowheads="1"/>
            </p:cNvSpPr>
            <p:nvPr/>
          </p:nvSpPr>
          <p:spPr bwMode="auto">
            <a:xfrm rot="5254355">
              <a:off x="6029326" y="3889375"/>
              <a:ext cx="431800" cy="504825"/>
            </a:xfrm>
            <a:prstGeom prst="downArrow">
              <a:avLst>
                <a:gd name="adj1" fmla="val 50000"/>
                <a:gd name="adj2" fmla="val 29228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6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laquette_20 pages_méthanisation à la ferme-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9750" y="360363"/>
            <a:ext cx="10279063" cy="6556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65838"/>
            <a:ext cx="8424863" cy="792162"/>
          </a:xfrm>
        </p:spPr>
        <p:txBody>
          <a:bodyPr/>
          <a:lstStyle/>
          <a:p>
            <a:r>
              <a:rPr lang="fr-FR" altLang="fr-FR" sz="2400" u="sng" smtClean="0"/>
              <a:t>Politique territoriale de développement des projets </a:t>
            </a:r>
            <a:r>
              <a:rPr lang="fr-FR" altLang="fr-FR" sz="2400" smtClean="0"/>
              <a:t> </a:t>
            </a:r>
            <a:br>
              <a:rPr lang="fr-FR" altLang="fr-FR" sz="2400" smtClean="0"/>
            </a:br>
            <a:r>
              <a:rPr lang="fr-FR" altLang="fr-FR" sz="2400" smtClean="0"/>
              <a:t>Collectifs ou individuels, des projets intégrés à leur territoire</a:t>
            </a:r>
          </a:p>
        </p:txBody>
      </p:sp>
      <p:pic>
        <p:nvPicPr>
          <p:cNvPr id="4100" name="Image 3" descr="logoenergivie_ infoBLAN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7938"/>
            <a:ext cx="2006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474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41C35-51BD-4075-BE36-8216A251D7F5}" type="slidenum">
              <a:rPr lang="fr-FR">
                <a:solidFill>
                  <a:srgbClr val="000000"/>
                </a:solidFill>
              </a:rPr>
              <a:pPr/>
              <a:t>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0"/>
            <a:ext cx="6923112" cy="1143000"/>
          </a:xfrm>
        </p:spPr>
        <p:txBody>
          <a:bodyPr/>
          <a:lstStyle/>
          <a:p>
            <a:pPr algn="r"/>
            <a:r>
              <a:rPr lang="fr-CH" sz="3600" dirty="0" smtClean="0"/>
              <a:t>Contexte alsacien</a:t>
            </a:r>
            <a:endParaRPr lang="fr-FR" sz="3600" dirty="0"/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0"/>
            <a:ext cx="4752528" cy="5112568"/>
          </a:xfrm>
        </p:spPr>
        <p:txBody>
          <a:bodyPr>
            <a:normAutofit fontScale="85000" lnSpcReduction="20000"/>
          </a:bodyPr>
          <a:lstStyle/>
          <a:p>
            <a:r>
              <a:rPr lang="fr-CH" sz="2400" dirty="0" smtClean="0"/>
              <a:t>Alsace : </a:t>
            </a:r>
          </a:p>
          <a:p>
            <a:pPr lvl="1"/>
            <a:r>
              <a:rPr lang="fr-CH" sz="2000" dirty="0" smtClean="0"/>
              <a:t>1,8 millions d’habitants </a:t>
            </a:r>
            <a:r>
              <a:rPr lang="fr-CH" sz="2000" dirty="0" smtClean="0"/>
              <a:t>(</a:t>
            </a:r>
            <a:r>
              <a:rPr lang="fr-C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PSPP : 85 000 </a:t>
            </a:r>
            <a:r>
              <a:rPr lang="fr-CH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</a:t>
            </a:r>
            <a:r>
              <a:rPr lang="fr-CH" sz="2000" dirty="0" smtClean="0"/>
              <a:t>)</a:t>
            </a:r>
          </a:p>
          <a:p>
            <a:pPr lvl="1"/>
            <a:r>
              <a:rPr lang="fr-CH" sz="2000" dirty="0" smtClean="0"/>
              <a:t>336 000 ha de Surface Agricole Utile</a:t>
            </a:r>
          </a:p>
          <a:p>
            <a:pPr lvl="1"/>
            <a:r>
              <a:rPr lang="fr-CH" sz="2000" dirty="0" smtClean="0"/>
              <a:t>Culture de maïs, </a:t>
            </a:r>
            <a:r>
              <a:rPr lang="fr-CH" sz="2000" dirty="0" err="1" smtClean="0"/>
              <a:t>viti-viniculture</a:t>
            </a:r>
            <a:r>
              <a:rPr lang="fr-CH" sz="2000" dirty="0" smtClean="0"/>
              <a:t>, culture spécialisées (houblon, chou à choucroute, tabac, betterave sucrière)</a:t>
            </a:r>
          </a:p>
          <a:p>
            <a:pPr lvl="1"/>
            <a:r>
              <a:rPr lang="fr-CH" sz="2000" dirty="0" smtClean="0"/>
              <a:t>peu d’élevage</a:t>
            </a:r>
          </a:p>
          <a:p>
            <a:pPr lvl="1"/>
            <a:r>
              <a:rPr lang="fr-CH" sz="2000" dirty="0" smtClean="0"/>
              <a:t>330 industries agroalimentaires, 15 000 salariés</a:t>
            </a:r>
          </a:p>
          <a:p>
            <a:pPr lvl="1"/>
            <a:endParaRPr lang="fr-CH" sz="2000" dirty="0" smtClean="0"/>
          </a:p>
          <a:p>
            <a:pPr lvl="2"/>
            <a:endParaRPr lang="fr-CH" sz="400" dirty="0" smtClean="0"/>
          </a:p>
          <a:p>
            <a:r>
              <a:rPr lang="fr-CH" sz="2400" dirty="0" smtClean="0"/>
              <a:t>21 </a:t>
            </a:r>
            <a:r>
              <a:rPr lang="fr-CH" sz="2400" dirty="0" smtClean="0"/>
              <a:t>sites de méthanisation </a:t>
            </a:r>
            <a:r>
              <a:rPr lang="fr-CH" sz="2400" dirty="0" smtClean="0"/>
              <a:t>(</a:t>
            </a:r>
            <a:r>
              <a:rPr lang="fr-CH" sz="2400" dirty="0" smtClean="0"/>
              <a:t>dont 14 sur STEP</a:t>
            </a:r>
            <a:r>
              <a:rPr lang="fr-CH" sz="2400" dirty="0" smtClean="0"/>
              <a:t>) </a:t>
            </a:r>
          </a:p>
          <a:p>
            <a:endParaRPr lang="fr-CH" sz="2400" dirty="0" smtClean="0"/>
          </a:p>
          <a:p>
            <a:r>
              <a:rPr lang="fr-CH" sz="2400" dirty="0" smtClean="0"/>
              <a:t>25 sites de compostage</a:t>
            </a:r>
          </a:p>
          <a:p>
            <a:endParaRPr lang="fr-CH" sz="2400" dirty="0" smtClean="0"/>
          </a:p>
          <a:p>
            <a:r>
              <a:rPr lang="fr-CH" sz="2400" dirty="0" smtClean="0"/>
              <a:t>Proximité Allemagne (700 unités de méthanisation sur le Bade Wurtemberg) et Suisse</a:t>
            </a:r>
          </a:p>
          <a:p>
            <a:endParaRPr lang="fr-CH" sz="2000" dirty="0" smtClean="0"/>
          </a:p>
          <a:p>
            <a:pPr lvl="1"/>
            <a:endParaRPr lang="fr-CH" sz="2000" dirty="0" smtClean="0"/>
          </a:p>
        </p:txBody>
      </p:sp>
      <p:pic>
        <p:nvPicPr>
          <p:cNvPr id="8" name="Image 9" descr="logoenergivie_ infoBLANC.ep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00" y="104775"/>
            <a:ext cx="2006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81" y="917476"/>
            <a:ext cx="3955219" cy="594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0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957996" y="4857760"/>
            <a:ext cx="4929222" cy="1285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41C35-51BD-4075-BE36-8216A251D7F5}" type="slidenum">
              <a:rPr lang="fr-FR">
                <a:solidFill>
                  <a:srgbClr val="000000"/>
                </a:solidFill>
              </a:rPr>
              <a:pPr/>
              <a:t>7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357174"/>
            <a:ext cx="6923112" cy="1143000"/>
          </a:xfrm>
        </p:spPr>
        <p:txBody>
          <a:bodyPr/>
          <a:lstStyle/>
          <a:p>
            <a:pPr algn="r"/>
            <a:r>
              <a:rPr lang="fr-CH" sz="3600" b="1" dirty="0" smtClean="0"/>
              <a:t>Méthodologie générale</a:t>
            </a:r>
            <a:endParaRPr lang="fr-FR" sz="3600" b="1" dirty="0"/>
          </a:p>
        </p:txBody>
      </p:sp>
      <p:pic>
        <p:nvPicPr>
          <p:cNvPr id="8" name="Image 9" descr="logoenergivie_ infoBLANC.eps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9400" y="104775"/>
            <a:ext cx="2006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159337854"/>
              </p:ext>
            </p:extLst>
          </p:nvPr>
        </p:nvGraphicFramePr>
        <p:xfrm>
          <a:off x="500034" y="1412776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3172310" y="4933433"/>
            <a:ext cx="47149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700" b="1" dirty="0" smtClean="0">
                <a:latin typeface="Calibri" pitchFamily="34" charset="0"/>
              </a:rPr>
              <a:t>Pouvoirs méthanogènes </a:t>
            </a:r>
            <a:r>
              <a:rPr lang="fr-CH" sz="1700" dirty="0" smtClean="0">
                <a:latin typeface="Calibri" pitchFamily="34" charset="0"/>
              </a:rPr>
              <a:t>de chacun des gisements matière organique</a:t>
            </a:r>
          </a:p>
        </p:txBody>
      </p:sp>
    </p:spTree>
    <p:extLst>
      <p:ext uri="{BB962C8B-B14F-4D97-AF65-F5344CB8AC3E}">
        <p14:creationId xmlns:p14="http://schemas.microsoft.com/office/powerpoint/2010/main" val="26096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BCADBB-4212-4F9B-A2C2-A9CB18FE2FA5}" type="slidenum">
              <a:rPr lang="fr-FR"/>
              <a:pPr/>
              <a:t>8</a:t>
            </a:fld>
            <a:endParaRPr lang="fr-FR"/>
          </a:p>
        </p:txBody>
      </p:sp>
      <p:pic>
        <p:nvPicPr>
          <p:cNvPr id="1232952" name="Picture 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2" y="2060848"/>
            <a:ext cx="837450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9" descr="logoenergivie_ infoBLANC.eps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9400" y="104775"/>
            <a:ext cx="2006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1143000"/>
          </a:xfrm>
        </p:spPr>
        <p:txBody>
          <a:bodyPr/>
          <a:lstStyle/>
          <a:p>
            <a:pPr algn="r"/>
            <a:r>
              <a:rPr lang="fr-CH" sz="3600" dirty="0" smtClean="0"/>
              <a:t>Gisements étudiés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534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41C35-51BD-4075-BE36-8216A251D7F5}" type="slidenum">
              <a:rPr lang="fr-FR">
                <a:solidFill>
                  <a:srgbClr val="000000"/>
                </a:solidFill>
              </a:rPr>
              <a:pPr/>
              <a:t>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1143000"/>
          </a:xfrm>
        </p:spPr>
        <p:txBody>
          <a:bodyPr/>
          <a:lstStyle/>
          <a:p>
            <a:pPr algn="r"/>
            <a:r>
              <a:rPr lang="fr-CH" sz="2800" dirty="0"/>
              <a:t>Gisement </a:t>
            </a:r>
            <a:r>
              <a:rPr lang="fr-CH" sz="2800" dirty="0" smtClean="0"/>
              <a:t>de </a:t>
            </a:r>
            <a:r>
              <a:rPr lang="fr-CH" sz="2800" dirty="0"/>
              <a:t>matière organique en Alsace</a:t>
            </a:r>
            <a:endParaRPr lang="fr-FR" sz="2800" dirty="0"/>
          </a:p>
        </p:txBody>
      </p:sp>
      <p:pic>
        <p:nvPicPr>
          <p:cNvPr id="8" name="Image 9" descr="logoenergivie_ infoBLANC.ep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00" y="104775"/>
            <a:ext cx="2006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916832"/>
            <a:ext cx="3096344" cy="446449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Gisement brut de </a:t>
            </a:r>
          </a:p>
          <a:p>
            <a:pPr marL="0" indent="0" algn="ctr">
              <a:buNone/>
            </a:pPr>
            <a:r>
              <a:rPr lang="fr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4,3 millions de tonnes</a:t>
            </a:r>
            <a:r>
              <a:rPr lang="fr-CH" sz="2400" dirty="0" smtClean="0"/>
              <a:t> </a:t>
            </a:r>
            <a:r>
              <a:rPr lang="fr-CH" sz="2400" dirty="0"/>
              <a:t>dont </a:t>
            </a:r>
            <a:r>
              <a:rPr lang="fr-CH" sz="2400" dirty="0" smtClean="0"/>
              <a:t>25 </a:t>
            </a:r>
            <a:r>
              <a:rPr lang="fr-CH" sz="2400" dirty="0"/>
              <a:t>% de gisement </a:t>
            </a:r>
            <a:r>
              <a:rPr lang="fr-CH" sz="2400" dirty="0" smtClean="0"/>
              <a:t>additionnel</a:t>
            </a:r>
          </a:p>
          <a:p>
            <a:pPr algn="ctr"/>
            <a:endParaRPr lang="fr-CH" sz="2400" dirty="0"/>
          </a:p>
          <a:p>
            <a:pPr marL="0" indent="0" algn="ctr">
              <a:buNone/>
            </a:pPr>
            <a:r>
              <a:rPr lang="fr-CH" sz="2400" dirty="0" smtClean="0"/>
              <a:t>60 % issu du Bas-Rhin</a:t>
            </a:r>
          </a:p>
          <a:p>
            <a:pPr algn="ctr"/>
            <a:endParaRPr lang="fr-CH" sz="2400" dirty="0"/>
          </a:p>
          <a:p>
            <a:pPr marL="0" indent="0" algn="ctr">
              <a:buNone/>
            </a:pPr>
            <a:r>
              <a:rPr lang="fr-CH" sz="2400" dirty="0" smtClean="0"/>
              <a:t>Part importante de l’agriculture </a:t>
            </a:r>
            <a:br>
              <a:rPr lang="fr-CH" sz="2400" dirty="0" smtClean="0"/>
            </a:br>
            <a:r>
              <a:rPr lang="fr-CH" sz="2400" dirty="0" smtClean="0"/>
              <a:t>(plus de 82 % en tonnage)</a:t>
            </a:r>
            <a:endParaRPr lang="fr-CH" sz="24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699792" y="1268760"/>
            <a:ext cx="5904656" cy="72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r-CH" sz="2000" dirty="0" smtClean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402370"/>
              </p:ext>
            </p:extLst>
          </p:nvPr>
        </p:nvGraphicFramePr>
        <p:xfrm>
          <a:off x="1475656" y="620688"/>
          <a:ext cx="8671644" cy="552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40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729</Words>
  <Application>Microsoft Office PowerPoint</Application>
  <PresentationFormat>Affichage à l'écran (4:3)</PresentationFormat>
  <Paragraphs>131</Paragraphs>
  <Slides>15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Thème Office</vt:lpstr>
      <vt:lpstr>1_Thème Office</vt:lpstr>
      <vt:lpstr>Image bitmap</vt:lpstr>
      <vt:lpstr>Présentation PowerPoint</vt:lpstr>
      <vt:lpstr>Production d’énergie primaire alsacienne</vt:lpstr>
      <vt:lpstr>Zoom sur les énergies renouvelables - 2010</vt:lpstr>
      <vt:lpstr>Méthanisation – Généralités</vt:lpstr>
      <vt:lpstr>Politique territoriale de développement des projets   Collectifs ou individuels, des projets intégrés à leur territoire</vt:lpstr>
      <vt:lpstr>Contexte alsacien</vt:lpstr>
      <vt:lpstr>Méthodologie générale</vt:lpstr>
      <vt:lpstr>Gisements étudiés</vt:lpstr>
      <vt:lpstr>Gisement de matière organique en Alsace</vt:lpstr>
      <vt:lpstr>Potentiel biogaz alsacien et PSPP</vt:lpstr>
      <vt:lpstr>Présentation PowerPoint</vt:lpstr>
      <vt:lpstr>Présentation PowerPoint</vt:lpstr>
      <vt:lpstr>Stratégie pour la méthanisation en Alsace</vt:lpstr>
      <vt:lpstr>Stratégie pour la méthanisation en Alsace</vt:lpstr>
      <vt:lpstr>Présentation PowerPoint</vt:lpstr>
    </vt:vector>
  </TitlesOfParts>
  <Company>Agence de l'environnement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d’aide projets collectifs - 2012</dc:title>
  <dc:creator>ADEME</dc:creator>
  <cp:lastModifiedBy>MULLER Jonathan</cp:lastModifiedBy>
  <cp:revision>146</cp:revision>
  <dcterms:created xsi:type="dcterms:W3CDTF">2012-02-13T14:31:20Z</dcterms:created>
  <dcterms:modified xsi:type="dcterms:W3CDTF">2014-11-24T17:10:02Z</dcterms:modified>
</cp:coreProperties>
</file>