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6" r:id="rId3"/>
    <p:sldId id="257" r:id="rId4"/>
    <p:sldId id="259" r:id="rId5"/>
    <p:sldId id="285" r:id="rId6"/>
    <p:sldId id="286" r:id="rId7"/>
    <p:sldId id="279" r:id="rId8"/>
    <p:sldId id="294" r:id="rId9"/>
    <p:sldId id="287" r:id="rId10"/>
    <p:sldId id="280" r:id="rId11"/>
    <p:sldId id="288" r:id="rId12"/>
    <p:sldId id="289" r:id="rId13"/>
    <p:sldId id="290" r:id="rId14"/>
    <p:sldId id="291" r:id="rId15"/>
    <p:sldId id="292" r:id="rId16"/>
    <p:sldId id="295" r:id="rId17"/>
    <p:sldId id="293" r:id="rId18"/>
    <p:sldId id="282" r:id="rId19"/>
    <p:sldId id="283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6C1FFA1-E340-4CFC-993D-58ECD0E404C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7902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24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81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115888"/>
            <a:ext cx="2057400" cy="597693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019800" cy="59769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17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37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5914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908050"/>
            <a:ext cx="40386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908050"/>
            <a:ext cx="40386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44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68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36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68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8589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9530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werpoint-page00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15888"/>
            <a:ext cx="743902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08050"/>
            <a:ext cx="82296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9" name="AutoShape 9" descr="Inbox?number=2193193863&amp;part=1"/>
          <p:cNvSpPr>
            <a:spLocks noChangeAspect="1" noChangeArrowheads="1"/>
          </p:cNvSpPr>
          <p:nvPr userDrawn="1"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30" name="AutoShape 11" descr="Inbox?number=2193193863&amp;part=1"/>
          <p:cNvSpPr>
            <a:spLocks noChangeAspect="1" noChangeArrowheads="1"/>
          </p:cNvSpPr>
          <p:nvPr userDrawn="1"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031" name="Picture 12" descr="synergies2020 (grand)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1331913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DIN Black" pitchFamily="50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DIN Black" pitchFamily="50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DIN Black" pitchFamily="50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DIN Black" pitchFamily="50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DIN Black" pitchFamily="50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DIN Black" pitchFamily="50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DIN Black" pitchFamily="50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DIN Black" pitchFamily="50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DIN" pitchFamily="50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DIN" pitchFamily="50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DIN" pitchFamily="50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DIN" pitchFamily="50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DIN" pitchFamily="50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DIN" pitchFamily="50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DIN" pitchFamily="50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DIN" pitchFamily="50" charset="0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21163"/>
            <a:ext cx="6400800" cy="1417637"/>
          </a:xfrm>
        </p:spPr>
        <p:txBody>
          <a:bodyPr/>
          <a:lstStyle/>
          <a:p>
            <a:pPr eaLnBrk="1" hangingPunct="1"/>
            <a:r>
              <a:rPr lang="fr-FR" altLang="fr-FR" dirty="0"/>
              <a:t>É</a:t>
            </a:r>
            <a:r>
              <a:rPr lang="fr-FR" altLang="fr-FR" dirty="0" smtClean="0"/>
              <a:t>NERGIE ÉOLIENNE</a:t>
            </a:r>
          </a:p>
        </p:txBody>
      </p:sp>
      <p:pic>
        <p:nvPicPr>
          <p:cNvPr id="1030" name="Picture 6" descr="https://www.lenergieenquestions.fr/wp-content/uploads/2013/03/Parc-%C3%A9oliennes-de-Fenton-DOLLO-PHILIPPE-Copyright-E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60"/>
            <a:ext cx="933520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Caisse des Dépôt et Consignations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Valérie Gachet - </a:t>
            </a:r>
            <a:r>
              <a:rPr lang="fr-FR" dirty="0"/>
              <a:t>Expert Energie </a:t>
            </a:r>
            <a:r>
              <a:rPr lang="fr-FR" dirty="0" smtClean="0"/>
              <a:t>Environnement / </a:t>
            </a:r>
            <a:r>
              <a:rPr lang="fr-FR" dirty="0"/>
              <a:t>Direction interrégionale Est</a:t>
            </a:r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L’Investissement Citoyen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886200"/>
            <a:ext cx="8064896" cy="1752600"/>
          </a:xfrm>
        </p:spPr>
        <p:txBody>
          <a:bodyPr/>
          <a:lstStyle/>
          <a:p>
            <a:pPr eaLnBrk="1" hangingPunct="1"/>
            <a:r>
              <a:rPr lang="fr-FR" dirty="0" smtClean="0"/>
              <a:t>Benjamin </a:t>
            </a:r>
            <a:r>
              <a:rPr lang="fr-FR" dirty="0" err="1" smtClean="0"/>
              <a:t>Godfroy</a:t>
            </a:r>
            <a:r>
              <a:rPr lang="fr-FR" dirty="0" smtClean="0"/>
              <a:t> – Pays de Saverne, Plaine et Plateau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8528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39025" cy="649287"/>
          </a:xfrm>
        </p:spPr>
        <p:txBody>
          <a:bodyPr/>
          <a:lstStyle/>
          <a:p>
            <a:r>
              <a:rPr lang="fr-FR" altLang="fr-FR" dirty="0" smtClean="0"/>
              <a:t>L’investissement Citoyen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43608" y="1412776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Pour les porteurs de projets :</a:t>
            </a:r>
          </a:p>
          <a:p>
            <a:endParaRPr lang="fr-FR" dirty="0"/>
          </a:p>
          <a:p>
            <a:r>
              <a:rPr lang="fr-FR" dirty="0" smtClean="0"/>
              <a:t>-Intégrer les citoyens dans les projets : démocratie participative. Les citoyens ont de bonnes idées.</a:t>
            </a:r>
          </a:p>
          <a:p>
            <a:endParaRPr lang="fr-FR" dirty="0" smtClean="0"/>
          </a:p>
          <a:p>
            <a:r>
              <a:rPr lang="fr-FR" dirty="0" smtClean="0"/>
              <a:t>-Mieux faire accepter les projets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43608" y="3645024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Pour les citoyens :</a:t>
            </a:r>
          </a:p>
          <a:p>
            <a:endParaRPr lang="fr-FR" dirty="0"/>
          </a:p>
          <a:p>
            <a:r>
              <a:rPr lang="fr-FR" dirty="0" smtClean="0"/>
              <a:t>-Être acteur de la transition énergétique à son propre niveau</a:t>
            </a:r>
          </a:p>
          <a:p>
            <a:endParaRPr lang="fr-FR" dirty="0"/>
          </a:p>
          <a:p>
            <a:r>
              <a:rPr lang="fr-FR" dirty="0" smtClean="0"/>
              <a:t>-Profiter des retombées économiques : 4%, (théorie des externalités négatives)</a:t>
            </a:r>
          </a:p>
          <a:p>
            <a:endParaRPr lang="fr-FR" dirty="0"/>
          </a:p>
          <a:p>
            <a:r>
              <a:rPr lang="fr-FR" dirty="0" smtClean="0"/>
              <a:t>-Dynamiser le territoire : création d’emplois, retombées fiscales…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042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39025" cy="649287"/>
          </a:xfrm>
        </p:spPr>
        <p:txBody>
          <a:bodyPr/>
          <a:lstStyle/>
          <a:p>
            <a:r>
              <a:rPr lang="fr-FR" dirty="0" smtClean="0"/>
              <a:t>L’investissement citoyen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u="sng" dirty="0" smtClean="0"/>
          </a:p>
          <a:p>
            <a:pPr marL="0" indent="0">
              <a:buNone/>
            </a:pPr>
            <a:r>
              <a:rPr lang="fr-FR" u="sng" dirty="0" smtClean="0"/>
              <a:t>Fonctionnement </a:t>
            </a:r>
          </a:p>
          <a:p>
            <a:pPr marL="0" indent="0">
              <a:buNone/>
            </a:pPr>
            <a:endParaRPr lang="fr-FR" u="sng" dirty="0"/>
          </a:p>
          <a:p>
            <a:pPr marL="0" indent="0">
              <a:buNone/>
            </a:pPr>
            <a:r>
              <a:rPr lang="fr-FR" dirty="0" smtClean="0"/>
              <a:t>-Le citoyen devient </a:t>
            </a:r>
            <a:r>
              <a:rPr lang="fr-FR" b="1" dirty="0" smtClean="0"/>
              <a:t>actionnaire</a:t>
            </a:r>
            <a:r>
              <a:rPr lang="fr-FR" dirty="0" smtClean="0"/>
              <a:t> d’un projet ou d’un ensemble de projets (via une coopérative ou un fonds d’investissement)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L’exemple d’Énergie Partagée et d’</a:t>
            </a:r>
            <a:r>
              <a:rPr lang="fr-FR" dirty="0" err="1" smtClean="0"/>
              <a:t>Ercisol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5617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L’investissement citoyen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79512" y="750392"/>
            <a:ext cx="7992888" cy="6136828"/>
            <a:chOff x="371004" y="692696"/>
            <a:chExt cx="7992888" cy="613682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87" t="22405" r="13965" b="10075"/>
            <a:stretch/>
          </p:blipFill>
          <p:spPr bwMode="auto">
            <a:xfrm>
              <a:off x="371004" y="692696"/>
              <a:ext cx="7992888" cy="530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10" t="61980" r="21620" b="8507"/>
            <a:stretch/>
          </p:blipFill>
          <p:spPr bwMode="auto">
            <a:xfrm>
              <a:off x="6156176" y="4523181"/>
              <a:ext cx="1872208" cy="2306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193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39025" cy="649287"/>
          </a:xfrm>
        </p:spPr>
        <p:txBody>
          <a:bodyPr/>
          <a:lstStyle/>
          <a:p>
            <a:r>
              <a:rPr lang="fr-FR" dirty="0"/>
              <a:t>L’investissement citoyen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u="sng" dirty="0" smtClean="0"/>
              <a:t>Énergie Partagée</a:t>
            </a:r>
          </a:p>
          <a:p>
            <a:pPr marL="0" indent="0">
              <a:buNone/>
            </a:pPr>
            <a:r>
              <a:rPr lang="fr-FR" dirty="0" smtClean="0"/>
              <a:t>Action à 100€</a:t>
            </a:r>
          </a:p>
          <a:p>
            <a:pPr marL="0" indent="0">
              <a:buNone/>
            </a:pPr>
            <a:r>
              <a:rPr lang="fr-FR" dirty="0" smtClean="0"/>
              <a:t>Rémunération à 4%/an</a:t>
            </a:r>
          </a:p>
          <a:p>
            <a:pPr marL="0" indent="0">
              <a:buNone/>
            </a:pPr>
            <a:r>
              <a:rPr lang="fr-FR" dirty="0" smtClean="0"/>
              <a:t>Frais de dossier 3€/action (frais d’entrée)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u="sng" dirty="0" err="1" smtClean="0"/>
              <a:t>Ercisol</a:t>
            </a:r>
            <a:endParaRPr lang="fr-FR" u="sng" dirty="0" smtClean="0"/>
          </a:p>
          <a:p>
            <a:pPr marL="0" indent="0">
              <a:buNone/>
            </a:pPr>
            <a:r>
              <a:rPr lang="fr-FR" dirty="0" smtClean="0"/>
              <a:t>Société coopérative</a:t>
            </a:r>
          </a:p>
          <a:p>
            <a:pPr marL="0" indent="0">
              <a:buNone/>
            </a:pPr>
            <a:r>
              <a:rPr lang="fr-FR" dirty="0" smtClean="0"/>
              <a:t>Action à 500€</a:t>
            </a:r>
          </a:p>
          <a:p>
            <a:pPr marL="0" indent="0">
              <a:buNone/>
            </a:pPr>
            <a:r>
              <a:rPr lang="fr-FR" dirty="0" smtClean="0"/>
              <a:t>Rémunération 4%/an </a:t>
            </a:r>
          </a:p>
          <a:p>
            <a:pPr marL="0" indent="0">
              <a:buNone/>
            </a:pPr>
            <a:r>
              <a:rPr lang="fr-FR" dirty="0" smtClean="0"/>
              <a:t>Projets orientés vers la petite hydraulique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2413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L’investissement citoyen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03648" y="98072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Exemple: </a:t>
            </a:r>
            <a:endParaRPr lang="fr-FR" u="sng" dirty="0"/>
          </a:p>
        </p:txBody>
      </p:sp>
      <p:pic>
        <p:nvPicPr>
          <p:cNvPr id="4" name="Picture 2" descr="http://www.alternatives-economiques.fr/__TRAVAIL/graphique_legends/img.php?id=676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36" y="1700808"/>
            <a:ext cx="280035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148478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Parc éolien de </a:t>
            </a:r>
            <a:r>
              <a:rPr lang="fr-FR" dirty="0" err="1" smtClean="0"/>
              <a:t>Béganne</a:t>
            </a:r>
            <a:r>
              <a:rPr lang="fr-FR" dirty="0" smtClean="0"/>
              <a:t> (56) :</a:t>
            </a:r>
          </a:p>
          <a:p>
            <a:r>
              <a:rPr lang="fr-FR" dirty="0" smtClean="0"/>
              <a:t>8,1 MW : 4 x 2,05 MW</a:t>
            </a:r>
          </a:p>
          <a:p>
            <a:r>
              <a:rPr lang="fr-FR" dirty="0" smtClean="0"/>
              <a:t>20 </a:t>
            </a:r>
            <a:r>
              <a:rPr lang="fr-FR" dirty="0" err="1" smtClean="0"/>
              <a:t>GWh</a:t>
            </a:r>
            <a:r>
              <a:rPr lang="fr-FR" dirty="0" smtClean="0"/>
              <a:t> de production par an</a:t>
            </a:r>
          </a:p>
          <a:p>
            <a:endParaRPr lang="fr-FR" dirty="0"/>
          </a:p>
        </p:txBody>
      </p:sp>
      <p:pic>
        <p:nvPicPr>
          <p:cNvPr id="1028" name="Picture 4" descr="http://img2.ymlp201.net/ytpw_dslfndsf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6" y="3645024"/>
            <a:ext cx="5325785" cy="173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247015" y="2528139"/>
          <a:ext cx="5000625" cy="743897"/>
        </p:xfrm>
        <a:graphic>
          <a:graphicData uri="http://schemas.openxmlformats.org/drawingml/2006/table">
            <a:tbl>
              <a:tblPr/>
              <a:tblGrid>
                <a:gridCol w="2505447"/>
                <a:gridCol w="2495178"/>
              </a:tblGrid>
              <a:tr h="743897"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effectLst/>
                        </a:rPr>
                        <a:t>Montant de l’investissement en €</a:t>
                      </a:r>
                      <a:endParaRPr lang="fr-FR" dirty="0">
                        <a:effectLst/>
                      </a:endParaRPr>
                    </a:p>
                  </a:txBody>
                  <a:tcPr marL="85725" marR="85725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effectLst/>
                        </a:rPr>
                        <a:t>11 500 000</a:t>
                      </a:r>
                    </a:p>
                  </a:txBody>
                  <a:tcPr marL="85725" marR="85725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648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L’investissement citoyen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u="sng" dirty="0" smtClean="0"/>
              <a:t>Pour résumer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-Pour le porteur de projet : Projet nécessite plus de temps mais est mieux accepté par la population.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-Pour les citoyens : Un investissement éthique pour le territoire. Le gain financier est secondaire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/>
              <a:buChar char="Ø"/>
            </a:pPr>
            <a:r>
              <a:rPr lang="fr-FR" dirty="0" smtClean="0"/>
              <a:t>Permet de recréer du lien entre les citoyens et le territoire, outil intéressant de codécision citoyens/élus</a:t>
            </a:r>
          </a:p>
          <a:p>
            <a:pPr marL="0" indent="0">
              <a:buNone/>
            </a:pPr>
            <a:r>
              <a:rPr lang="fr-FR" dirty="0" err="1" smtClean="0"/>
              <a:t>Cf</a:t>
            </a:r>
            <a:r>
              <a:rPr lang="fr-FR" dirty="0" smtClean="0"/>
              <a:t> : Article </a:t>
            </a:r>
            <a:r>
              <a:rPr lang="fr-FR" dirty="0" err="1" smtClean="0"/>
              <a:t>mag</a:t>
            </a:r>
            <a:r>
              <a:rPr lang="fr-FR" dirty="0" smtClean="0"/>
              <a:t> 7, interview de Marc </a:t>
            </a:r>
            <a:r>
              <a:rPr lang="fr-FR" dirty="0" err="1" smtClean="0"/>
              <a:t>Mossalgue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8513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Quelles pistes locales </a:t>
            </a:r>
            <a:br>
              <a:rPr lang="fr-FR" altLang="fr-FR" dirty="0" smtClean="0"/>
            </a:br>
            <a:r>
              <a:rPr lang="fr-FR" altLang="fr-FR" dirty="0" smtClean="0"/>
              <a:t>pour atteindre nos objectifs ?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886200"/>
            <a:ext cx="7704138" cy="1752600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Rappel :</a:t>
            </a:r>
          </a:p>
          <a:p>
            <a:pPr eaLnBrk="1" hangingPunct="1"/>
            <a:r>
              <a:rPr lang="fr-FR" altLang="fr-FR" dirty="0" smtClean="0"/>
              <a:t>Initialement 24 MW, aujourd’hui 12 MW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Merci de votre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SCOT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9794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PSPP_logo_fd_blc_rv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2195513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SCOTA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92375"/>
            <a:ext cx="154781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1644104" y="115887"/>
            <a:ext cx="5664200" cy="6625481"/>
            <a:chOff x="1644104" y="115887"/>
            <a:chExt cx="5664200" cy="6625481"/>
          </a:xfrm>
        </p:grpSpPr>
        <p:pic>
          <p:nvPicPr>
            <p:cNvPr id="4098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7" b="15400"/>
            <a:stretch/>
          </p:blipFill>
          <p:spPr bwMode="auto">
            <a:xfrm>
              <a:off x="1644104" y="115887"/>
              <a:ext cx="5664200" cy="6598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691680" y="6597352"/>
              <a:ext cx="1296144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7439025" cy="649288"/>
          </a:xfrm>
        </p:spPr>
        <p:txBody>
          <a:bodyPr/>
          <a:lstStyle/>
          <a:p>
            <a:pPr eaLnBrk="1" hangingPunct="1"/>
            <a:r>
              <a:rPr lang="fr-FR" altLang="fr-FR" smtClean="0"/>
              <a:t>Les enjeux nationaux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5113337" cy="51847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fr-FR" altLang="fr-FR" sz="1400" dirty="0" smtClean="0">
                <a:solidFill>
                  <a:srgbClr val="FF0000"/>
                </a:solidFill>
              </a:rPr>
              <a:t>L’énergie, nécessaire à tous les domaines de la vie quotidienne, devient de plus en plus chère, rare et polluante. Un nouveau modèle de production et de consommation doit émerger.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fr-FR" altLang="fr-FR" sz="14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fr-FR" altLang="fr-FR" sz="1400" dirty="0" smtClean="0"/>
              <a:t>La transition énergétique est le passage d’une société fondée sur la consommation abondante d’énergies fossiles, à une </a:t>
            </a:r>
            <a:r>
              <a:rPr lang="fr-FR" altLang="fr-FR" sz="1400" dirty="0" smtClean="0">
                <a:solidFill>
                  <a:srgbClr val="FF0000"/>
                </a:solidFill>
              </a:rPr>
              <a:t>société plus sobre et plus écologique</a:t>
            </a:r>
            <a:r>
              <a:rPr lang="fr-FR" altLang="fr-FR" sz="1400" dirty="0" smtClean="0"/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fr-FR" altLang="fr-FR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fr-FR" altLang="fr-FR" sz="1400" dirty="0" smtClean="0"/>
              <a:t>Triple enjeu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1400" b="1" dirty="0" smtClean="0">
                <a:solidFill>
                  <a:srgbClr val="FF0000"/>
                </a:solidFill>
              </a:rPr>
              <a:t>Écologique</a:t>
            </a:r>
            <a:r>
              <a:rPr lang="fr-FR" altLang="fr-FR" sz="1200" dirty="0" smtClean="0"/>
              <a:t> : réduire nos émissions de gaz à effet de serre et maîtriser l’ensemble des impacts environnementaux et sanitaires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1400" b="1" dirty="0" smtClean="0">
                <a:solidFill>
                  <a:srgbClr val="FF0000"/>
                </a:solidFill>
              </a:rPr>
              <a:t>Économique</a:t>
            </a:r>
            <a:r>
              <a:rPr lang="fr-FR" altLang="fr-FR" sz="1200" dirty="0" smtClean="0"/>
              <a:t> : réduire notre dépendance énergétique, gagner en compétitivité et créer de l’emploi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1400" b="1" dirty="0" smtClean="0">
                <a:solidFill>
                  <a:srgbClr val="FF0000"/>
                </a:solidFill>
              </a:rPr>
              <a:t>Social</a:t>
            </a:r>
            <a:r>
              <a:rPr lang="fr-FR" altLang="fr-FR" sz="1200" dirty="0" smtClean="0"/>
              <a:t> : maîtriser le prix de l’énergie pour lutter contre la précarité énergétique, créer du lien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fr-FR" altLang="fr-FR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fr-FR" altLang="fr-FR" sz="1400" dirty="0" smtClean="0"/>
              <a:t>La France est tenue par trois objectifs d'ici à 2020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1400" b="1" dirty="0" smtClean="0">
                <a:solidFill>
                  <a:srgbClr val="FF0000"/>
                </a:solidFill>
              </a:rPr>
              <a:t>réduire de 20 % ses émissions de gaz à effet de serre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1400" b="1" dirty="0" smtClean="0">
                <a:solidFill>
                  <a:srgbClr val="FF0000"/>
                </a:solidFill>
              </a:rPr>
              <a:t>réaliser 20 % d'économies d'énergie</a:t>
            </a:r>
            <a:r>
              <a:rPr lang="fr-FR" altLang="fr-FR" sz="1200" dirty="0" smtClean="0"/>
              <a:t> et porter la </a:t>
            </a:r>
            <a:r>
              <a:rPr lang="fr-FR" altLang="fr-FR" sz="1400" b="1" dirty="0" smtClean="0">
                <a:solidFill>
                  <a:srgbClr val="FF0000"/>
                </a:solidFill>
              </a:rPr>
              <a:t>part des énergies renouvelables à 20 % (23%)</a:t>
            </a:r>
            <a:r>
              <a:rPr lang="fr-FR" altLang="fr-FR" sz="1200" dirty="0" smtClean="0"/>
              <a:t> de la consommation d’énergie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1200" dirty="0" smtClean="0"/>
              <a:t>de plus, le président de la République s'est engagé à </a:t>
            </a:r>
            <a:r>
              <a:rPr lang="fr-FR" altLang="fr-FR" sz="1400" b="1" dirty="0" smtClean="0">
                <a:solidFill>
                  <a:srgbClr val="FF0000"/>
                </a:solidFill>
              </a:rPr>
              <a:t>diminuer la part du nucléaire de 75 % à 50 %</a:t>
            </a:r>
            <a:r>
              <a:rPr lang="fr-FR" altLang="fr-FR" sz="1200" dirty="0" smtClean="0"/>
              <a:t> d'ici à 2025.</a:t>
            </a:r>
          </a:p>
        </p:txBody>
      </p:sp>
      <p:pic>
        <p:nvPicPr>
          <p:cNvPr id="6148" name="Picture 5" descr="13015_dnte_graphe-conso-finale-2011_23-01-13_x408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928938"/>
            <a:ext cx="363537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5867400" y="2420938"/>
            <a:ext cx="2871788" cy="514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566" rIns="0" bIns="28566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200" b="1">
                <a:solidFill>
                  <a:srgbClr val="6666FF"/>
                </a:solidFill>
              </a:rPr>
              <a:t>Consommation d’énergie finale en 2011</a:t>
            </a:r>
          </a:p>
          <a:p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Les objectifs du SRCAE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fr-FR" altLang="fr-FR" sz="1600" dirty="0" smtClean="0"/>
              <a:t>Le Schéma Régional du Climat, de l’Air et de l’Energie décline les objectifs nationaux et propose une projection des efforts à produire au niveau de chaque Pays et chaque </a:t>
            </a:r>
            <a:r>
              <a:rPr lang="fr-FR" altLang="fr-FR" sz="1600" dirty="0" err="1" smtClean="0"/>
              <a:t>SCoT</a:t>
            </a:r>
            <a:r>
              <a:rPr lang="fr-FR" altLang="fr-FR" sz="1600" dirty="0" smtClean="0"/>
              <a:t> d’Alsace.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259632" y="1556792"/>
            <a:ext cx="7078325" cy="4319885"/>
            <a:chOff x="674851" y="1700808"/>
            <a:chExt cx="7078325" cy="4319885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05" b="2649"/>
            <a:stretch>
              <a:fillRect/>
            </a:stretch>
          </p:blipFill>
          <p:spPr bwMode="auto">
            <a:xfrm>
              <a:off x="690379" y="1700808"/>
              <a:ext cx="6883841" cy="4319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674851" y="3157736"/>
              <a:ext cx="7078325" cy="272988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279996" y="5890865"/>
            <a:ext cx="8086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L’éolien représentera en 2020, 50% de la production d’énergie </a:t>
            </a:r>
            <a:r>
              <a:rPr lang="fr-FR" dirty="0" smtClean="0"/>
              <a:t>électrique d’origine renouvelable pour le Pays.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L’énergie éolienne</a:t>
            </a:r>
            <a:endParaRPr lang="fr-FR" alt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594296" y="132680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fort potentiel éolien au Pays de Saverne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94296" y="1743199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Selon le SRCAE, il doit fournir 25% de l’effort régional d’ici 2020 en éolien</a:t>
            </a:r>
          </a:p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8304"/>
            <a:ext cx="8609384" cy="413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10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L’énergie éolienne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373564" y="337078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SRCAE Alsacien</a:t>
            </a:r>
            <a:endParaRPr lang="fr-FR" dirty="0"/>
          </a:p>
        </p:txBody>
      </p:sp>
      <p:pic>
        <p:nvPicPr>
          <p:cNvPr id="3" name="Picture 2" descr="Z:\_actions 2014\Benjamin GODFROY\SRCAE\Energies renouvelables\cycle de réunions EnR\présentation énergie éolienne\Carte n29b Zones propices à l'échelle de l'Alsace et projets en cou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51251"/>
            <a:ext cx="4968552" cy="62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389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Témoignage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886200"/>
            <a:ext cx="8064896" cy="1752600"/>
          </a:xfrm>
        </p:spPr>
        <p:txBody>
          <a:bodyPr/>
          <a:lstStyle/>
          <a:p>
            <a:pPr eaLnBrk="1" hangingPunct="1"/>
            <a:r>
              <a:rPr lang="fr-FR" dirty="0" smtClean="0"/>
              <a:t>Jean </a:t>
            </a:r>
            <a:r>
              <a:rPr lang="fr-FR" dirty="0" err="1" smtClean="0"/>
              <a:t>Mathia</a:t>
            </a:r>
            <a:r>
              <a:rPr lang="fr-FR" dirty="0" smtClean="0"/>
              <a:t> – Président </a:t>
            </a:r>
          </a:p>
          <a:p>
            <a:pPr eaLnBrk="1" hangingPunct="1"/>
            <a:r>
              <a:rPr lang="fr-FR" dirty="0" smtClean="0"/>
              <a:t>de la Communauté de Communes d’Alsace Bossue</a:t>
            </a:r>
          </a:p>
          <a:p>
            <a:pPr eaLnBrk="1" hangingPunct="1"/>
            <a:r>
              <a:rPr lang="fr-FR" dirty="0" smtClean="0"/>
              <a:t>du SCOT de l’Alsace Bossue</a:t>
            </a:r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39752" y="692696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Les éoliennes de DEHLINGEN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87624" y="1484784"/>
            <a:ext cx="72728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u="sng" dirty="0" smtClean="0">
                <a:solidFill>
                  <a:schemeClr val="bg1">
                    <a:lumMod val="50000"/>
                  </a:schemeClr>
                </a:solidFill>
              </a:rPr>
              <a:t>Nombre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/>
              <a:t>: 5</a:t>
            </a:r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u="sng" dirty="0">
                <a:solidFill>
                  <a:schemeClr val="bg1">
                    <a:lumMod val="50000"/>
                  </a:schemeClr>
                </a:solidFill>
              </a:rPr>
              <a:t>Puissance totale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/>
              <a:t>: 12,5 </a:t>
            </a:r>
            <a:r>
              <a:rPr lang="fr-FR" dirty="0" smtClean="0"/>
              <a:t>MW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u="sng" dirty="0">
                <a:solidFill>
                  <a:schemeClr val="bg1">
                    <a:lumMod val="50000"/>
                  </a:schemeClr>
                </a:solidFill>
              </a:rPr>
              <a:t>Hauteur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/>
              <a:t>: 80 </a:t>
            </a:r>
            <a:r>
              <a:rPr lang="fr-FR" dirty="0" smtClean="0"/>
              <a:t>m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u="sng" dirty="0" smtClean="0">
                <a:solidFill>
                  <a:schemeClr val="bg1">
                    <a:lumMod val="50000"/>
                  </a:schemeClr>
                </a:solidFill>
              </a:rPr>
              <a:t>Maître d’ouvrage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/>
              <a:t>: </a:t>
            </a:r>
          </a:p>
          <a:p>
            <a:r>
              <a:rPr lang="fr-FR" dirty="0" smtClean="0"/>
              <a:t>Communauté de communes </a:t>
            </a:r>
          </a:p>
          <a:p>
            <a:r>
              <a:rPr lang="fr-FR" dirty="0" smtClean="0"/>
              <a:t>d’Alsace Bossue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u="sng" dirty="0" smtClean="0">
                <a:solidFill>
                  <a:schemeClr val="bg1">
                    <a:lumMod val="50000"/>
                  </a:schemeClr>
                </a:solidFill>
              </a:rPr>
              <a:t>Maître </a:t>
            </a:r>
            <a:r>
              <a:rPr lang="fr-FR" i="1" u="sng" dirty="0">
                <a:solidFill>
                  <a:schemeClr val="bg1">
                    <a:lumMod val="50000"/>
                  </a:schemeClr>
                </a:solidFill>
              </a:rPr>
              <a:t>d’œuvre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/>
              <a:t>: </a:t>
            </a:r>
            <a:r>
              <a:rPr lang="fr-FR" dirty="0" err="1" smtClean="0"/>
              <a:t>Nordex</a:t>
            </a:r>
            <a:endParaRPr lang="fr-FR" dirty="0" smtClean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u="sng" dirty="0">
                <a:solidFill>
                  <a:schemeClr val="bg1">
                    <a:lumMod val="50000"/>
                  </a:schemeClr>
                </a:solidFill>
              </a:rPr>
              <a:t>Investissement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/>
              <a:t>: environ 15 M</a:t>
            </a:r>
            <a:r>
              <a:rPr lang="fr-FR" dirty="0" smtClean="0"/>
              <a:t>€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u="sng" dirty="0" smtClean="0">
                <a:solidFill>
                  <a:schemeClr val="bg1">
                    <a:lumMod val="50000"/>
                  </a:schemeClr>
                </a:solidFill>
              </a:rPr>
              <a:t>Durée du projet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/>
              <a:t>: 2000 – 2012</a:t>
            </a:r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u="sng" dirty="0" smtClean="0">
                <a:solidFill>
                  <a:schemeClr val="bg1">
                    <a:lumMod val="50000"/>
                  </a:schemeClr>
                </a:solidFill>
              </a:rPr>
              <a:t>Mise en fonctionnement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/>
              <a:t>: mi-2013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91274"/>
            <a:ext cx="3753611" cy="28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21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Témoignage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886200"/>
            <a:ext cx="8064896" cy="1752600"/>
          </a:xfrm>
        </p:spPr>
        <p:txBody>
          <a:bodyPr/>
          <a:lstStyle/>
          <a:p>
            <a:pPr eaLnBrk="1" hangingPunct="1"/>
            <a:r>
              <a:rPr lang="fr-FR" dirty="0" smtClean="0"/>
              <a:t>Michel </a:t>
            </a:r>
            <a:r>
              <a:rPr lang="fr-FR" dirty="0" err="1" smtClean="0"/>
              <a:t>Kuffler</a:t>
            </a:r>
            <a:r>
              <a:rPr lang="fr-FR" dirty="0" smtClean="0"/>
              <a:t> – Maire de </a:t>
            </a:r>
            <a:r>
              <a:rPr lang="fr-FR" dirty="0" err="1" smtClean="0"/>
              <a:t>Herbitzheim</a:t>
            </a:r>
            <a:r>
              <a:rPr lang="fr-FR" dirty="0" smtClean="0"/>
              <a:t> et porteur d’un projet éolien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7252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DIN Black"/>
        <a:ea typeface=""/>
        <a:cs typeface="Arial"/>
      </a:majorFont>
      <a:minorFont>
        <a:latin typeface="DIN Medium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642</Words>
  <Application>Microsoft Office PowerPoint</Application>
  <PresentationFormat>Affichage à l'écran (4:3)</PresentationFormat>
  <Paragraphs>106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DIN</vt:lpstr>
      <vt:lpstr>DIN Black</vt:lpstr>
      <vt:lpstr>DIN Medium</vt:lpstr>
      <vt:lpstr>Wingdings</vt:lpstr>
      <vt:lpstr>Modèle par défaut</vt:lpstr>
      <vt:lpstr>Présentation PowerPoint</vt:lpstr>
      <vt:lpstr>Présentation PowerPoint</vt:lpstr>
      <vt:lpstr>Les enjeux nationaux</vt:lpstr>
      <vt:lpstr>Les objectifs du SRCAE</vt:lpstr>
      <vt:lpstr>L’énergie éolienne</vt:lpstr>
      <vt:lpstr>L’énergie éolienne</vt:lpstr>
      <vt:lpstr>Témoignage</vt:lpstr>
      <vt:lpstr>Présentation PowerPoint</vt:lpstr>
      <vt:lpstr>Témoignage</vt:lpstr>
      <vt:lpstr>Caisse des Dépôt et Consignations</vt:lpstr>
      <vt:lpstr>L’Investissement Citoyen</vt:lpstr>
      <vt:lpstr>L’investissement Citoyen</vt:lpstr>
      <vt:lpstr>L’investissement citoyen</vt:lpstr>
      <vt:lpstr>L’investissement citoyen</vt:lpstr>
      <vt:lpstr>L’investissement citoyen</vt:lpstr>
      <vt:lpstr>L’investissement citoyen</vt:lpstr>
      <vt:lpstr>L’investissement citoyen</vt:lpstr>
      <vt:lpstr>Quelles pistes locales  pour atteindre nos objectifs ?</vt:lpstr>
      <vt:lpstr>Merci de votre attention</vt:lpstr>
    </vt:vector>
  </TitlesOfParts>
  <Company>Mainson de l'emploi et de la formation de Saverne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TERRIEN Frédéric</dc:creator>
  <cp:lastModifiedBy>Lavilla</cp:lastModifiedBy>
  <cp:revision>25</cp:revision>
  <dcterms:created xsi:type="dcterms:W3CDTF">2014-05-14T12:14:57Z</dcterms:created>
  <dcterms:modified xsi:type="dcterms:W3CDTF">2014-05-27T16:19:30Z</dcterms:modified>
</cp:coreProperties>
</file>