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278" r:id="rId3"/>
    <p:sldId id="292" r:id="rId4"/>
    <p:sldId id="293" r:id="rId5"/>
    <p:sldId id="294" r:id="rId6"/>
    <p:sldId id="297" r:id="rId7"/>
    <p:sldId id="298" r:id="rId8"/>
    <p:sldId id="301" r:id="rId9"/>
    <p:sldId id="302" r:id="rId10"/>
    <p:sldId id="303" r:id="rId11"/>
    <p:sldId id="300" r:id="rId12"/>
    <p:sldId id="304" r:id="rId13"/>
    <p:sldId id="305" r:id="rId14"/>
    <p:sldId id="299" r:id="rId15"/>
    <p:sldId id="280" r:id="rId1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FF24"/>
    <a:srgbClr val="94BD1A"/>
    <a:srgbClr val="A0CE1D"/>
    <a:srgbClr val="379800"/>
    <a:srgbClr val="FD22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4E3AD-A64D-4651-8F95-DCBD44316481}" type="datetimeFigureOut">
              <a:rPr lang="fr-FR" smtClean="0"/>
              <a:pPr/>
              <a:t>24/11/2014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09E6C-B109-46DC-A612-14417F24CA8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6450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C5B57C3-0B18-4303-A50E-3C25CB708E2C}" type="datetimeFigureOut">
              <a:rPr lang="fr-FR"/>
              <a:pPr>
                <a:defRPr/>
              </a:pPr>
              <a:t>24/11/2014</a:t>
            </a:fld>
            <a:endParaRPr lang="fr-F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9A56F27-CA4C-4E72-A181-7B99EBE2FA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428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Analyse </a:t>
            </a:r>
            <a:r>
              <a:rPr lang="fr-FR" dirty="0" err="1" smtClean="0"/>
              <a:t>multi-critères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A56F27-CA4C-4E72-A181-7B99EBE2FA5E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CF37A-6E62-4CD4-9E4D-E4404542E18E}" type="datetime1">
              <a:rPr lang="fr-FR"/>
              <a:pPr>
                <a:defRPr/>
              </a:pPr>
              <a:t>24/11/2014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159A5-057C-453D-9A93-FEF72333FBE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75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080AF-DC04-47FF-B30C-632EBB852B06}" type="datetime1">
              <a:rPr lang="fr-FR"/>
              <a:pPr>
                <a:defRPr/>
              </a:pPr>
              <a:t>24/11/2014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C480B-56C1-4E7A-8BCD-E67E20A072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2131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ECBD5-845F-487B-AA1C-472DF5395BB5}" type="datetime1">
              <a:rPr lang="fr-FR"/>
              <a:pPr>
                <a:defRPr/>
              </a:pPr>
              <a:t>24/11/2014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5B107-6F5B-41A5-BC6B-BCE42C1E882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527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A8CD9-7581-4F7B-B5E2-9A57BA601F65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24/11/2014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503B7-D85C-46F2-815A-7491CEAD8E2C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13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A2111-E7A1-4F45-BFF0-5899094E4CC1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24/11/2014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F7DF6-BFFB-4DE3-98FB-AA52D616851F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181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354E4-7FBB-4BC1-AA0F-861CBA3BC071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24/11/2014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8B395-EF25-4A52-AA7B-314C31CDBB50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972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DE46B-106C-46D3-9191-60F522135C5D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24/11/2014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DE497-C0B2-478B-9681-6D1A85DFBF9C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421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C4D9C-14AF-4488-B53D-3AB2A3234322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24/11/2014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76CC6-4C0D-4FF8-B763-5EDE3A41FD84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1105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D2C8B-3A20-41F1-AB64-D18F0FB41AD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24/11/2014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960AD-592C-4A4D-B585-3E2160B237AA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183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DFE51-C453-4FEF-94C3-FD39E7CC8456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24/11/2014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3F845-84F4-4C94-9FF0-8ACCB50E86C2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8091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DA1E5-E7D5-4DB2-B970-CDD1C121C526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24/11/2014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32E5C-5D0B-48CD-ABD5-A9E601CB38E3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622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A7530-C6F8-4D4E-BDDB-4D97CD59D3B3}" type="datetime1">
              <a:rPr lang="fr-FR"/>
              <a:pPr>
                <a:defRPr/>
              </a:pPr>
              <a:t>24/11/2014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C8186-A622-4556-A628-F0B156243C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86942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8EF68-DF21-43A0-A996-10606BC2296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24/11/2014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F064E-3F11-4E96-9B2D-44207108FEF5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5369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2F8EE-BF4D-4CDE-AE31-C7E997D7EA55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24/11/2014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D6687-1E0B-47FD-9922-8CAA2CACF035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4589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C0609-9A02-4710-BC90-C18273A777D7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24/11/2014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CCBFA-1C91-4069-9F75-75D7A36F27E8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720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25FD6-72E6-4BA2-B2AE-B9D54A9DE85A}" type="datetime1">
              <a:rPr lang="fr-FR"/>
              <a:pPr>
                <a:defRPr/>
              </a:pPr>
              <a:t>24/11/2014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D88AA-73EA-4F18-8F61-6CB40A6A8A8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3631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D308E-DD2E-45B5-A296-BC0B624ED148}" type="datetime1">
              <a:rPr lang="fr-FR"/>
              <a:pPr>
                <a:defRPr/>
              </a:pPr>
              <a:t>24/11/2014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6A403-CD50-4779-904B-55948E3176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043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3A116-AB41-4102-A169-C23132D11350}" type="datetime1">
              <a:rPr lang="fr-FR"/>
              <a:pPr>
                <a:defRPr/>
              </a:pPr>
              <a:t>24/11/2014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3A519-37E6-45E9-BFCD-7561620201B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1668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3D273-1255-47FA-B140-30BDD33654D3}" type="datetime1">
              <a:rPr lang="fr-FR"/>
              <a:pPr>
                <a:defRPr/>
              </a:pPr>
              <a:t>24/11/2014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646-28E1-4712-9C5D-93389F3EC45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5937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B2926-25B7-467C-A9E3-D2636A072008}" type="datetime1">
              <a:rPr lang="fr-FR"/>
              <a:pPr>
                <a:defRPr/>
              </a:pPr>
              <a:t>24/11/2014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06CDD-95AA-4681-8150-B076B36B397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665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F0762-2A8A-41A9-AD80-395463B6F3EC}" type="datetime1">
              <a:rPr lang="fr-FR"/>
              <a:pPr>
                <a:defRPr/>
              </a:pPr>
              <a:t>24/11/2014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846CC-2E16-488A-AB71-1E6544A3D2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2224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48A97-A76C-47B9-813F-3F97E0F9C6BE}" type="datetime1">
              <a:rPr lang="fr-FR"/>
              <a:pPr>
                <a:defRPr/>
              </a:pPr>
              <a:t>24/11/2014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3FAE6-0341-4535-9453-271A5D4D3C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98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7E9F1BFE-BDDE-4110-8868-6F2B8F028CBC}" type="datetime1">
              <a:rPr lang="fr-FR"/>
              <a:pPr>
                <a:defRPr/>
              </a:pPr>
              <a:t>24/11/2014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EE14C9F3-8D87-4C9F-B93D-7C0C3D6EA89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Rectangle 4"/>
          <p:cNvSpPr/>
          <p:nvPr userDrawn="1"/>
        </p:nvSpPr>
        <p:spPr>
          <a:xfrm>
            <a:off x="0" y="0"/>
            <a:ext cx="9153525" cy="809625"/>
          </a:xfrm>
          <a:custGeom>
            <a:avLst/>
            <a:gdLst>
              <a:gd name="connsiteX0" fmla="*/ 0 w 9144000"/>
              <a:gd name="connsiteY0" fmla="*/ 0 h 589280"/>
              <a:gd name="connsiteX1" fmla="*/ 9144000 w 9144000"/>
              <a:gd name="connsiteY1" fmla="*/ 0 h 589280"/>
              <a:gd name="connsiteX2" fmla="*/ 9144000 w 9144000"/>
              <a:gd name="connsiteY2" fmla="*/ 589280 h 589280"/>
              <a:gd name="connsiteX3" fmla="*/ 0 w 9144000"/>
              <a:gd name="connsiteY3" fmla="*/ 589280 h 589280"/>
              <a:gd name="connsiteX4" fmla="*/ 0 w 9144000"/>
              <a:gd name="connsiteY4" fmla="*/ 0 h 5892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0 w 9154160"/>
              <a:gd name="connsiteY3" fmla="*/ 589280 h 894080"/>
              <a:gd name="connsiteX4" fmla="*/ 0 w 9154160"/>
              <a:gd name="connsiteY4" fmla="*/ 0 h 894080"/>
              <a:gd name="connsiteX0" fmla="*/ 0 w 9188002"/>
              <a:gd name="connsiteY0" fmla="*/ 0 h 894080"/>
              <a:gd name="connsiteX1" fmla="*/ 9144000 w 9188002"/>
              <a:gd name="connsiteY1" fmla="*/ 0 h 894080"/>
              <a:gd name="connsiteX2" fmla="*/ 9154160 w 9188002"/>
              <a:gd name="connsiteY2" fmla="*/ 894080 h 894080"/>
              <a:gd name="connsiteX3" fmla="*/ 0 w 9188002"/>
              <a:gd name="connsiteY3" fmla="*/ 589280 h 894080"/>
              <a:gd name="connsiteX4" fmla="*/ 0 w 9188002"/>
              <a:gd name="connsiteY4" fmla="*/ 0 h 894080"/>
              <a:gd name="connsiteX0" fmla="*/ 0 w 9188002"/>
              <a:gd name="connsiteY0" fmla="*/ 0 h 894080"/>
              <a:gd name="connsiteX1" fmla="*/ 9144000 w 9188002"/>
              <a:gd name="connsiteY1" fmla="*/ 0 h 894080"/>
              <a:gd name="connsiteX2" fmla="*/ 9154160 w 9188002"/>
              <a:gd name="connsiteY2" fmla="*/ 894080 h 894080"/>
              <a:gd name="connsiteX3" fmla="*/ 0 w 9188002"/>
              <a:gd name="connsiteY3" fmla="*/ 589280 h 894080"/>
              <a:gd name="connsiteX4" fmla="*/ 0 w 9188002"/>
              <a:gd name="connsiteY4" fmla="*/ 0 h 894080"/>
              <a:gd name="connsiteX0" fmla="*/ 0 w 9200937"/>
              <a:gd name="connsiteY0" fmla="*/ 0 h 894080"/>
              <a:gd name="connsiteX1" fmla="*/ 9144000 w 9200937"/>
              <a:gd name="connsiteY1" fmla="*/ 0 h 894080"/>
              <a:gd name="connsiteX2" fmla="*/ 9154160 w 9200937"/>
              <a:gd name="connsiteY2" fmla="*/ 894080 h 894080"/>
              <a:gd name="connsiteX3" fmla="*/ 0 w 9200937"/>
              <a:gd name="connsiteY3" fmla="*/ 589280 h 894080"/>
              <a:gd name="connsiteX4" fmla="*/ 0 w 9200937"/>
              <a:gd name="connsiteY4" fmla="*/ 0 h 894080"/>
              <a:gd name="connsiteX0" fmla="*/ 0 w 9188002"/>
              <a:gd name="connsiteY0" fmla="*/ 0 h 894080"/>
              <a:gd name="connsiteX1" fmla="*/ 9144000 w 9188002"/>
              <a:gd name="connsiteY1" fmla="*/ 0 h 894080"/>
              <a:gd name="connsiteX2" fmla="*/ 9154160 w 9188002"/>
              <a:gd name="connsiteY2" fmla="*/ 894080 h 894080"/>
              <a:gd name="connsiteX3" fmla="*/ 0 w 9188002"/>
              <a:gd name="connsiteY3" fmla="*/ 589280 h 894080"/>
              <a:gd name="connsiteX4" fmla="*/ 0 w 9188002"/>
              <a:gd name="connsiteY4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0 w 9154160"/>
              <a:gd name="connsiteY3" fmla="*/ 589280 h 894080"/>
              <a:gd name="connsiteX4" fmla="*/ 0 w 9154160"/>
              <a:gd name="connsiteY4" fmla="*/ 0 h 894080"/>
              <a:gd name="connsiteX0" fmla="*/ 0 w 9365220"/>
              <a:gd name="connsiteY0" fmla="*/ 0 h 928028"/>
              <a:gd name="connsiteX1" fmla="*/ 9144000 w 9365220"/>
              <a:gd name="connsiteY1" fmla="*/ 0 h 928028"/>
              <a:gd name="connsiteX2" fmla="*/ 9154160 w 9365220"/>
              <a:gd name="connsiteY2" fmla="*/ 894080 h 928028"/>
              <a:gd name="connsiteX3" fmla="*/ 8499475 w 9365220"/>
              <a:gd name="connsiteY3" fmla="*/ 768350 h 928028"/>
              <a:gd name="connsiteX4" fmla="*/ 0 w 9365220"/>
              <a:gd name="connsiteY4" fmla="*/ 589280 h 928028"/>
              <a:gd name="connsiteX5" fmla="*/ 0 w 9365220"/>
              <a:gd name="connsiteY5" fmla="*/ 0 h 928028"/>
              <a:gd name="connsiteX0" fmla="*/ 0 w 9365220"/>
              <a:gd name="connsiteY0" fmla="*/ 0 h 928028"/>
              <a:gd name="connsiteX1" fmla="*/ 9144000 w 9365220"/>
              <a:gd name="connsiteY1" fmla="*/ 0 h 928028"/>
              <a:gd name="connsiteX2" fmla="*/ 9154160 w 9365220"/>
              <a:gd name="connsiteY2" fmla="*/ 894080 h 928028"/>
              <a:gd name="connsiteX3" fmla="*/ 8499475 w 9365220"/>
              <a:gd name="connsiteY3" fmla="*/ 768350 h 928028"/>
              <a:gd name="connsiteX4" fmla="*/ 0 w 9365220"/>
              <a:gd name="connsiteY4" fmla="*/ 589280 h 928028"/>
              <a:gd name="connsiteX5" fmla="*/ 0 w 9365220"/>
              <a:gd name="connsiteY5" fmla="*/ 0 h 928028"/>
              <a:gd name="connsiteX0" fmla="*/ 0 w 9365220"/>
              <a:gd name="connsiteY0" fmla="*/ 0 h 928028"/>
              <a:gd name="connsiteX1" fmla="*/ 9144000 w 9365220"/>
              <a:gd name="connsiteY1" fmla="*/ 0 h 928028"/>
              <a:gd name="connsiteX2" fmla="*/ 9154160 w 9365220"/>
              <a:gd name="connsiteY2" fmla="*/ 894080 h 928028"/>
              <a:gd name="connsiteX3" fmla="*/ 8499475 w 9365220"/>
              <a:gd name="connsiteY3" fmla="*/ 768350 h 928028"/>
              <a:gd name="connsiteX4" fmla="*/ 0 w 9365220"/>
              <a:gd name="connsiteY4" fmla="*/ 589280 h 928028"/>
              <a:gd name="connsiteX5" fmla="*/ 0 w 9365220"/>
              <a:gd name="connsiteY5" fmla="*/ 0 h 928028"/>
              <a:gd name="connsiteX0" fmla="*/ 0 w 9453379"/>
              <a:gd name="connsiteY0" fmla="*/ 0 h 928028"/>
              <a:gd name="connsiteX1" fmla="*/ 9144000 w 9453379"/>
              <a:gd name="connsiteY1" fmla="*/ 0 h 928028"/>
              <a:gd name="connsiteX2" fmla="*/ 9154160 w 9453379"/>
              <a:gd name="connsiteY2" fmla="*/ 894080 h 928028"/>
              <a:gd name="connsiteX3" fmla="*/ 8645525 w 9453379"/>
              <a:gd name="connsiteY3" fmla="*/ 768350 h 928028"/>
              <a:gd name="connsiteX4" fmla="*/ 0 w 9453379"/>
              <a:gd name="connsiteY4" fmla="*/ 589280 h 928028"/>
              <a:gd name="connsiteX5" fmla="*/ 0 w 9453379"/>
              <a:gd name="connsiteY5" fmla="*/ 0 h 928028"/>
              <a:gd name="connsiteX0" fmla="*/ 0 w 9484576"/>
              <a:gd name="connsiteY0" fmla="*/ 0 h 894080"/>
              <a:gd name="connsiteX1" fmla="*/ 9144000 w 9484576"/>
              <a:gd name="connsiteY1" fmla="*/ 0 h 894080"/>
              <a:gd name="connsiteX2" fmla="*/ 9154160 w 9484576"/>
              <a:gd name="connsiteY2" fmla="*/ 894080 h 894080"/>
              <a:gd name="connsiteX3" fmla="*/ 8645525 w 9484576"/>
              <a:gd name="connsiteY3" fmla="*/ 768350 h 894080"/>
              <a:gd name="connsiteX4" fmla="*/ 0 w 9484576"/>
              <a:gd name="connsiteY4" fmla="*/ 589280 h 894080"/>
              <a:gd name="connsiteX5" fmla="*/ 0 w 9484576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645525 w 9154160"/>
              <a:gd name="connsiteY3" fmla="*/ 768350 h 894080"/>
              <a:gd name="connsiteX4" fmla="*/ 0 w 9154160"/>
              <a:gd name="connsiteY4" fmla="*/ 589280 h 894080"/>
              <a:gd name="connsiteX5" fmla="*/ 0 w 9154160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639175 w 9154160"/>
              <a:gd name="connsiteY3" fmla="*/ 615950 h 894080"/>
              <a:gd name="connsiteX4" fmla="*/ 0 w 9154160"/>
              <a:gd name="connsiteY4" fmla="*/ 589280 h 894080"/>
              <a:gd name="connsiteX5" fmla="*/ 0 w 9154160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661400 w 9154160"/>
              <a:gd name="connsiteY3" fmla="*/ 679450 h 894080"/>
              <a:gd name="connsiteX4" fmla="*/ 0 w 9154160"/>
              <a:gd name="connsiteY4" fmla="*/ 589280 h 894080"/>
              <a:gd name="connsiteX5" fmla="*/ 0 w 9154160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661400 w 9154160"/>
              <a:gd name="connsiteY3" fmla="*/ 679450 h 894080"/>
              <a:gd name="connsiteX4" fmla="*/ 0 w 9154160"/>
              <a:gd name="connsiteY4" fmla="*/ 589280 h 894080"/>
              <a:gd name="connsiteX5" fmla="*/ 0 w 9154160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670925 w 9154160"/>
              <a:gd name="connsiteY3" fmla="*/ 609600 h 894080"/>
              <a:gd name="connsiteX4" fmla="*/ 0 w 9154160"/>
              <a:gd name="connsiteY4" fmla="*/ 589280 h 894080"/>
              <a:gd name="connsiteX5" fmla="*/ 0 w 9154160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670925 w 9154160"/>
              <a:gd name="connsiteY3" fmla="*/ 609600 h 894080"/>
              <a:gd name="connsiteX4" fmla="*/ 0 w 9154160"/>
              <a:gd name="connsiteY4" fmla="*/ 589280 h 894080"/>
              <a:gd name="connsiteX5" fmla="*/ 0 w 9154160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709025 w 9154160"/>
              <a:gd name="connsiteY3" fmla="*/ 593725 h 894080"/>
              <a:gd name="connsiteX4" fmla="*/ 0 w 9154160"/>
              <a:gd name="connsiteY4" fmla="*/ 589280 h 894080"/>
              <a:gd name="connsiteX5" fmla="*/ 0 w 9154160"/>
              <a:gd name="connsiteY5" fmla="*/ 0 h 894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4160" h="894080">
                <a:moveTo>
                  <a:pt x="0" y="0"/>
                </a:moveTo>
                <a:lnTo>
                  <a:pt x="9144000" y="0"/>
                </a:lnTo>
                <a:cubicBezTo>
                  <a:pt x="9147387" y="298027"/>
                  <a:pt x="9149173" y="707201"/>
                  <a:pt x="9154160" y="894080"/>
                </a:cubicBezTo>
                <a:cubicBezTo>
                  <a:pt x="9148868" y="787188"/>
                  <a:pt x="9136168" y="600075"/>
                  <a:pt x="8709025" y="593725"/>
                </a:cubicBezTo>
                <a:cubicBezTo>
                  <a:pt x="8713682" y="609600"/>
                  <a:pt x="1467908" y="596688"/>
                  <a:pt x="0" y="589280"/>
                </a:cubicBezTo>
                <a:lnTo>
                  <a:pt x="0" y="0"/>
                </a:lnTo>
                <a:close/>
              </a:path>
            </a:pathLst>
          </a:custGeom>
          <a:solidFill>
            <a:srgbClr val="94BD1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0" name="Rectangle 4"/>
          <p:cNvSpPr/>
          <p:nvPr userDrawn="1"/>
        </p:nvSpPr>
        <p:spPr>
          <a:xfrm flipH="1" flipV="1">
            <a:off x="0" y="6137275"/>
            <a:ext cx="9144000" cy="720725"/>
          </a:xfrm>
          <a:custGeom>
            <a:avLst/>
            <a:gdLst>
              <a:gd name="connsiteX0" fmla="*/ 0 w 9144000"/>
              <a:gd name="connsiteY0" fmla="*/ 0 h 589280"/>
              <a:gd name="connsiteX1" fmla="*/ 9144000 w 9144000"/>
              <a:gd name="connsiteY1" fmla="*/ 0 h 589280"/>
              <a:gd name="connsiteX2" fmla="*/ 9144000 w 9144000"/>
              <a:gd name="connsiteY2" fmla="*/ 589280 h 589280"/>
              <a:gd name="connsiteX3" fmla="*/ 0 w 9144000"/>
              <a:gd name="connsiteY3" fmla="*/ 589280 h 589280"/>
              <a:gd name="connsiteX4" fmla="*/ 0 w 9144000"/>
              <a:gd name="connsiteY4" fmla="*/ 0 h 5892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0 w 9154160"/>
              <a:gd name="connsiteY3" fmla="*/ 589280 h 894080"/>
              <a:gd name="connsiteX4" fmla="*/ 0 w 9154160"/>
              <a:gd name="connsiteY4" fmla="*/ 0 h 894080"/>
              <a:gd name="connsiteX0" fmla="*/ 0 w 9188002"/>
              <a:gd name="connsiteY0" fmla="*/ 0 h 894080"/>
              <a:gd name="connsiteX1" fmla="*/ 9144000 w 9188002"/>
              <a:gd name="connsiteY1" fmla="*/ 0 h 894080"/>
              <a:gd name="connsiteX2" fmla="*/ 9154160 w 9188002"/>
              <a:gd name="connsiteY2" fmla="*/ 894080 h 894080"/>
              <a:gd name="connsiteX3" fmla="*/ 0 w 9188002"/>
              <a:gd name="connsiteY3" fmla="*/ 589280 h 894080"/>
              <a:gd name="connsiteX4" fmla="*/ 0 w 9188002"/>
              <a:gd name="connsiteY4" fmla="*/ 0 h 894080"/>
              <a:gd name="connsiteX0" fmla="*/ 0 w 9188002"/>
              <a:gd name="connsiteY0" fmla="*/ 0 h 894080"/>
              <a:gd name="connsiteX1" fmla="*/ 9144000 w 9188002"/>
              <a:gd name="connsiteY1" fmla="*/ 0 h 894080"/>
              <a:gd name="connsiteX2" fmla="*/ 9154160 w 9188002"/>
              <a:gd name="connsiteY2" fmla="*/ 894080 h 894080"/>
              <a:gd name="connsiteX3" fmla="*/ 0 w 9188002"/>
              <a:gd name="connsiteY3" fmla="*/ 589280 h 894080"/>
              <a:gd name="connsiteX4" fmla="*/ 0 w 9188002"/>
              <a:gd name="connsiteY4" fmla="*/ 0 h 894080"/>
              <a:gd name="connsiteX0" fmla="*/ 0 w 9200937"/>
              <a:gd name="connsiteY0" fmla="*/ 0 h 894080"/>
              <a:gd name="connsiteX1" fmla="*/ 9144000 w 9200937"/>
              <a:gd name="connsiteY1" fmla="*/ 0 h 894080"/>
              <a:gd name="connsiteX2" fmla="*/ 9154160 w 9200937"/>
              <a:gd name="connsiteY2" fmla="*/ 894080 h 894080"/>
              <a:gd name="connsiteX3" fmla="*/ 0 w 9200937"/>
              <a:gd name="connsiteY3" fmla="*/ 589280 h 894080"/>
              <a:gd name="connsiteX4" fmla="*/ 0 w 9200937"/>
              <a:gd name="connsiteY4" fmla="*/ 0 h 894080"/>
              <a:gd name="connsiteX0" fmla="*/ 0 w 9188002"/>
              <a:gd name="connsiteY0" fmla="*/ 0 h 894080"/>
              <a:gd name="connsiteX1" fmla="*/ 9144000 w 9188002"/>
              <a:gd name="connsiteY1" fmla="*/ 0 h 894080"/>
              <a:gd name="connsiteX2" fmla="*/ 9154160 w 9188002"/>
              <a:gd name="connsiteY2" fmla="*/ 894080 h 894080"/>
              <a:gd name="connsiteX3" fmla="*/ 0 w 9188002"/>
              <a:gd name="connsiteY3" fmla="*/ 589280 h 894080"/>
              <a:gd name="connsiteX4" fmla="*/ 0 w 9188002"/>
              <a:gd name="connsiteY4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0 w 9154160"/>
              <a:gd name="connsiteY3" fmla="*/ 589280 h 894080"/>
              <a:gd name="connsiteX4" fmla="*/ 0 w 9154160"/>
              <a:gd name="connsiteY4" fmla="*/ 0 h 894080"/>
              <a:gd name="connsiteX0" fmla="*/ 0 w 9365220"/>
              <a:gd name="connsiteY0" fmla="*/ 0 h 928028"/>
              <a:gd name="connsiteX1" fmla="*/ 9144000 w 9365220"/>
              <a:gd name="connsiteY1" fmla="*/ 0 h 928028"/>
              <a:gd name="connsiteX2" fmla="*/ 9154160 w 9365220"/>
              <a:gd name="connsiteY2" fmla="*/ 894080 h 928028"/>
              <a:gd name="connsiteX3" fmla="*/ 8499475 w 9365220"/>
              <a:gd name="connsiteY3" fmla="*/ 768350 h 928028"/>
              <a:gd name="connsiteX4" fmla="*/ 0 w 9365220"/>
              <a:gd name="connsiteY4" fmla="*/ 589280 h 928028"/>
              <a:gd name="connsiteX5" fmla="*/ 0 w 9365220"/>
              <a:gd name="connsiteY5" fmla="*/ 0 h 928028"/>
              <a:gd name="connsiteX0" fmla="*/ 0 w 9365220"/>
              <a:gd name="connsiteY0" fmla="*/ 0 h 928028"/>
              <a:gd name="connsiteX1" fmla="*/ 9144000 w 9365220"/>
              <a:gd name="connsiteY1" fmla="*/ 0 h 928028"/>
              <a:gd name="connsiteX2" fmla="*/ 9154160 w 9365220"/>
              <a:gd name="connsiteY2" fmla="*/ 894080 h 928028"/>
              <a:gd name="connsiteX3" fmla="*/ 8499475 w 9365220"/>
              <a:gd name="connsiteY3" fmla="*/ 768350 h 928028"/>
              <a:gd name="connsiteX4" fmla="*/ 0 w 9365220"/>
              <a:gd name="connsiteY4" fmla="*/ 589280 h 928028"/>
              <a:gd name="connsiteX5" fmla="*/ 0 w 9365220"/>
              <a:gd name="connsiteY5" fmla="*/ 0 h 928028"/>
              <a:gd name="connsiteX0" fmla="*/ 0 w 9365220"/>
              <a:gd name="connsiteY0" fmla="*/ 0 h 928028"/>
              <a:gd name="connsiteX1" fmla="*/ 9144000 w 9365220"/>
              <a:gd name="connsiteY1" fmla="*/ 0 h 928028"/>
              <a:gd name="connsiteX2" fmla="*/ 9154160 w 9365220"/>
              <a:gd name="connsiteY2" fmla="*/ 894080 h 928028"/>
              <a:gd name="connsiteX3" fmla="*/ 8499475 w 9365220"/>
              <a:gd name="connsiteY3" fmla="*/ 768350 h 928028"/>
              <a:gd name="connsiteX4" fmla="*/ 0 w 9365220"/>
              <a:gd name="connsiteY4" fmla="*/ 589280 h 928028"/>
              <a:gd name="connsiteX5" fmla="*/ 0 w 9365220"/>
              <a:gd name="connsiteY5" fmla="*/ 0 h 928028"/>
              <a:gd name="connsiteX0" fmla="*/ 0 w 9453379"/>
              <a:gd name="connsiteY0" fmla="*/ 0 h 928028"/>
              <a:gd name="connsiteX1" fmla="*/ 9144000 w 9453379"/>
              <a:gd name="connsiteY1" fmla="*/ 0 h 928028"/>
              <a:gd name="connsiteX2" fmla="*/ 9154160 w 9453379"/>
              <a:gd name="connsiteY2" fmla="*/ 894080 h 928028"/>
              <a:gd name="connsiteX3" fmla="*/ 8645525 w 9453379"/>
              <a:gd name="connsiteY3" fmla="*/ 768350 h 928028"/>
              <a:gd name="connsiteX4" fmla="*/ 0 w 9453379"/>
              <a:gd name="connsiteY4" fmla="*/ 589280 h 928028"/>
              <a:gd name="connsiteX5" fmla="*/ 0 w 9453379"/>
              <a:gd name="connsiteY5" fmla="*/ 0 h 928028"/>
              <a:gd name="connsiteX0" fmla="*/ 0 w 9484576"/>
              <a:gd name="connsiteY0" fmla="*/ 0 h 894080"/>
              <a:gd name="connsiteX1" fmla="*/ 9144000 w 9484576"/>
              <a:gd name="connsiteY1" fmla="*/ 0 h 894080"/>
              <a:gd name="connsiteX2" fmla="*/ 9154160 w 9484576"/>
              <a:gd name="connsiteY2" fmla="*/ 894080 h 894080"/>
              <a:gd name="connsiteX3" fmla="*/ 8645525 w 9484576"/>
              <a:gd name="connsiteY3" fmla="*/ 768350 h 894080"/>
              <a:gd name="connsiteX4" fmla="*/ 0 w 9484576"/>
              <a:gd name="connsiteY4" fmla="*/ 589280 h 894080"/>
              <a:gd name="connsiteX5" fmla="*/ 0 w 9484576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645525 w 9154160"/>
              <a:gd name="connsiteY3" fmla="*/ 768350 h 894080"/>
              <a:gd name="connsiteX4" fmla="*/ 0 w 9154160"/>
              <a:gd name="connsiteY4" fmla="*/ 589280 h 894080"/>
              <a:gd name="connsiteX5" fmla="*/ 0 w 9154160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639175 w 9154160"/>
              <a:gd name="connsiteY3" fmla="*/ 615950 h 894080"/>
              <a:gd name="connsiteX4" fmla="*/ 0 w 9154160"/>
              <a:gd name="connsiteY4" fmla="*/ 589280 h 894080"/>
              <a:gd name="connsiteX5" fmla="*/ 0 w 9154160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661400 w 9154160"/>
              <a:gd name="connsiteY3" fmla="*/ 679450 h 894080"/>
              <a:gd name="connsiteX4" fmla="*/ 0 w 9154160"/>
              <a:gd name="connsiteY4" fmla="*/ 589280 h 894080"/>
              <a:gd name="connsiteX5" fmla="*/ 0 w 9154160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661400 w 9154160"/>
              <a:gd name="connsiteY3" fmla="*/ 679450 h 894080"/>
              <a:gd name="connsiteX4" fmla="*/ 0 w 9154160"/>
              <a:gd name="connsiteY4" fmla="*/ 589280 h 894080"/>
              <a:gd name="connsiteX5" fmla="*/ 0 w 9154160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670925 w 9154160"/>
              <a:gd name="connsiteY3" fmla="*/ 609600 h 894080"/>
              <a:gd name="connsiteX4" fmla="*/ 0 w 9154160"/>
              <a:gd name="connsiteY4" fmla="*/ 589280 h 894080"/>
              <a:gd name="connsiteX5" fmla="*/ 0 w 9154160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670925 w 9154160"/>
              <a:gd name="connsiteY3" fmla="*/ 609600 h 894080"/>
              <a:gd name="connsiteX4" fmla="*/ 0 w 9154160"/>
              <a:gd name="connsiteY4" fmla="*/ 589280 h 894080"/>
              <a:gd name="connsiteX5" fmla="*/ 0 w 9154160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709025 w 9154160"/>
              <a:gd name="connsiteY3" fmla="*/ 593725 h 894080"/>
              <a:gd name="connsiteX4" fmla="*/ 0 w 9154160"/>
              <a:gd name="connsiteY4" fmla="*/ 589280 h 894080"/>
              <a:gd name="connsiteX5" fmla="*/ 0 w 9154160"/>
              <a:gd name="connsiteY5" fmla="*/ 0 h 894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4160" h="894080">
                <a:moveTo>
                  <a:pt x="0" y="0"/>
                </a:moveTo>
                <a:lnTo>
                  <a:pt x="9144000" y="0"/>
                </a:lnTo>
                <a:cubicBezTo>
                  <a:pt x="9147387" y="298027"/>
                  <a:pt x="9149173" y="707201"/>
                  <a:pt x="9154160" y="894080"/>
                </a:cubicBezTo>
                <a:cubicBezTo>
                  <a:pt x="9148868" y="787188"/>
                  <a:pt x="9136168" y="600075"/>
                  <a:pt x="8709025" y="593725"/>
                </a:cubicBezTo>
                <a:cubicBezTo>
                  <a:pt x="8713682" y="609600"/>
                  <a:pt x="1467908" y="596688"/>
                  <a:pt x="0" y="589280"/>
                </a:cubicBezTo>
                <a:lnTo>
                  <a:pt x="0" y="0"/>
                </a:lnTo>
                <a:close/>
              </a:path>
            </a:pathLst>
          </a:custGeom>
          <a:solidFill>
            <a:srgbClr val="3798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457200">
              <a:defRPr/>
            </a:pPr>
            <a:fld id="{193866B0-7957-4086-8B63-4353690F54F4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24/11/2014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457200"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457200">
              <a:defRPr/>
            </a:pPr>
            <a:fld id="{64DC6448-8C11-4C56-A865-E93145840ACA}" type="slidenum">
              <a:rPr lang="fr-FR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4"/>
          <p:cNvSpPr/>
          <p:nvPr userDrawn="1"/>
        </p:nvSpPr>
        <p:spPr>
          <a:xfrm>
            <a:off x="0" y="0"/>
            <a:ext cx="9153525" cy="809625"/>
          </a:xfrm>
          <a:custGeom>
            <a:avLst/>
            <a:gdLst>
              <a:gd name="connsiteX0" fmla="*/ 0 w 9144000"/>
              <a:gd name="connsiteY0" fmla="*/ 0 h 589280"/>
              <a:gd name="connsiteX1" fmla="*/ 9144000 w 9144000"/>
              <a:gd name="connsiteY1" fmla="*/ 0 h 589280"/>
              <a:gd name="connsiteX2" fmla="*/ 9144000 w 9144000"/>
              <a:gd name="connsiteY2" fmla="*/ 589280 h 589280"/>
              <a:gd name="connsiteX3" fmla="*/ 0 w 9144000"/>
              <a:gd name="connsiteY3" fmla="*/ 589280 h 589280"/>
              <a:gd name="connsiteX4" fmla="*/ 0 w 9144000"/>
              <a:gd name="connsiteY4" fmla="*/ 0 h 5892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0 w 9154160"/>
              <a:gd name="connsiteY3" fmla="*/ 589280 h 894080"/>
              <a:gd name="connsiteX4" fmla="*/ 0 w 9154160"/>
              <a:gd name="connsiteY4" fmla="*/ 0 h 894080"/>
              <a:gd name="connsiteX0" fmla="*/ 0 w 9188002"/>
              <a:gd name="connsiteY0" fmla="*/ 0 h 894080"/>
              <a:gd name="connsiteX1" fmla="*/ 9144000 w 9188002"/>
              <a:gd name="connsiteY1" fmla="*/ 0 h 894080"/>
              <a:gd name="connsiteX2" fmla="*/ 9154160 w 9188002"/>
              <a:gd name="connsiteY2" fmla="*/ 894080 h 894080"/>
              <a:gd name="connsiteX3" fmla="*/ 0 w 9188002"/>
              <a:gd name="connsiteY3" fmla="*/ 589280 h 894080"/>
              <a:gd name="connsiteX4" fmla="*/ 0 w 9188002"/>
              <a:gd name="connsiteY4" fmla="*/ 0 h 894080"/>
              <a:gd name="connsiteX0" fmla="*/ 0 w 9188002"/>
              <a:gd name="connsiteY0" fmla="*/ 0 h 894080"/>
              <a:gd name="connsiteX1" fmla="*/ 9144000 w 9188002"/>
              <a:gd name="connsiteY1" fmla="*/ 0 h 894080"/>
              <a:gd name="connsiteX2" fmla="*/ 9154160 w 9188002"/>
              <a:gd name="connsiteY2" fmla="*/ 894080 h 894080"/>
              <a:gd name="connsiteX3" fmla="*/ 0 w 9188002"/>
              <a:gd name="connsiteY3" fmla="*/ 589280 h 894080"/>
              <a:gd name="connsiteX4" fmla="*/ 0 w 9188002"/>
              <a:gd name="connsiteY4" fmla="*/ 0 h 894080"/>
              <a:gd name="connsiteX0" fmla="*/ 0 w 9200937"/>
              <a:gd name="connsiteY0" fmla="*/ 0 h 894080"/>
              <a:gd name="connsiteX1" fmla="*/ 9144000 w 9200937"/>
              <a:gd name="connsiteY1" fmla="*/ 0 h 894080"/>
              <a:gd name="connsiteX2" fmla="*/ 9154160 w 9200937"/>
              <a:gd name="connsiteY2" fmla="*/ 894080 h 894080"/>
              <a:gd name="connsiteX3" fmla="*/ 0 w 9200937"/>
              <a:gd name="connsiteY3" fmla="*/ 589280 h 894080"/>
              <a:gd name="connsiteX4" fmla="*/ 0 w 9200937"/>
              <a:gd name="connsiteY4" fmla="*/ 0 h 894080"/>
              <a:gd name="connsiteX0" fmla="*/ 0 w 9188002"/>
              <a:gd name="connsiteY0" fmla="*/ 0 h 894080"/>
              <a:gd name="connsiteX1" fmla="*/ 9144000 w 9188002"/>
              <a:gd name="connsiteY1" fmla="*/ 0 h 894080"/>
              <a:gd name="connsiteX2" fmla="*/ 9154160 w 9188002"/>
              <a:gd name="connsiteY2" fmla="*/ 894080 h 894080"/>
              <a:gd name="connsiteX3" fmla="*/ 0 w 9188002"/>
              <a:gd name="connsiteY3" fmla="*/ 589280 h 894080"/>
              <a:gd name="connsiteX4" fmla="*/ 0 w 9188002"/>
              <a:gd name="connsiteY4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0 w 9154160"/>
              <a:gd name="connsiteY3" fmla="*/ 589280 h 894080"/>
              <a:gd name="connsiteX4" fmla="*/ 0 w 9154160"/>
              <a:gd name="connsiteY4" fmla="*/ 0 h 894080"/>
              <a:gd name="connsiteX0" fmla="*/ 0 w 9365220"/>
              <a:gd name="connsiteY0" fmla="*/ 0 h 928028"/>
              <a:gd name="connsiteX1" fmla="*/ 9144000 w 9365220"/>
              <a:gd name="connsiteY1" fmla="*/ 0 h 928028"/>
              <a:gd name="connsiteX2" fmla="*/ 9154160 w 9365220"/>
              <a:gd name="connsiteY2" fmla="*/ 894080 h 928028"/>
              <a:gd name="connsiteX3" fmla="*/ 8499475 w 9365220"/>
              <a:gd name="connsiteY3" fmla="*/ 768350 h 928028"/>
              <a:gd name="connsiteX4" fmla="*/ 0 w 9365220"/>
              <a:gd name="connsiteY4" fmla="*/ 589280 h 928028"/>
              <a:gd name="connsiteX5" fmla="*/ 0 w 9365220"/>
              <a:gd name="connsiteY5" fmla="*/ 0 h 928028"/>
              <a:gd name="connsiteX0" fmla="*/ 0 w 9365220"/>
              <a:gd name="connsiteY0" fmla="*/ 0 h 928028"/>
              <a:gd name="connsiteX1" fmla="*/ 9144000 w 9365220"/>
              <a:gd name="connsiteY1" fmla="*/ 0 h 928028"/>
              <a:gd name="connsiteX2" fmla="*/ 9154160 w 9365220"/>
              <a:gd name="connsiteY2" fmla="*/ 894080 h 928028"/>
              <a:gd name="connsiteX3" fmla="*/ 8499475 w 9365220"/>
              <a:gd name="connsiteY3" fmla="*/ 768350 h 928028"/>
              <a:gd name="connsiteX4" fmla="*/ 0 w 9365220"/>
              <a:gd name="connsiteY4" fmla="*/ 589280 h 928028"/>
              <a:gd name="connsiteX5" fmla="*/ 0 w 9365220"/>
              <a:gd name="connsiteY5" fmla="*/ 0 h 928028"/>
              <a:gd name="connsiteX0" fmla="*/ 0 w 9365220"/>
              <a:gd name="connsiteY0" fmla="*/ 0 h 928028"/>
              <a:gd name="connsiteX1" fmla="*/ 9144000 w 9365220"/>
              <a:gd name="connsiteY1" fmla="*/ 0 h 928028"/>
              <a:gd name="connsiteX2" fmla="*/ 9154160 w 9365220"/>
              <a:gd name="connsiteY2" fmla="*/ 894080 h 928028"/>
              <a:gd name="connsiteX3" fmla="*/ 8499475 w 9365220"/>
              <a:gd name="connsiteY3" fmla="*/ 768350 h 928028"/>
              <a:gd name="connsiteX4" fmla="*/ 0 w 9365220"/>
              <a:gd name="connsiteY4" fmla="*/ 589280 h 928028"/>
              <a:gd name="connsiteX5" fmla="*/ 0 w 9365220"/>
              <a:gd name="connsiteY5" fmla="*/ 0 h 928028"/>
              <a:gd name="connsiteX0" fmla="*/ 0 w 9453379"/>
              <a:gd name="connsiteY0" fmla="*/ 0 h 928028"/>
              <a:gd name="connsiteX1" fmla="*/ 9144000 w 9453379"/>
              <a:gd name="connsiteY1" fmla="*/ 0 h 928028"/>
              <a:gd name="connsiteX2" fmla="*/ 9154160 w 9453379"/>
              <a:gd name="connsiteY2" fmla="*/ 894080 h 928028"/>
              <a:gd name="connsiteX3" fmla="*/ 8645525 w 9453379"/>
              <a:gd name="connsiteY3" fmla="*/ 768350 h 928028"/>
              <a:gd name="connsiteX4" fmla="*/ 0 w 9453379"/>
              <a:gd name="connsiteY4" fmla="*/ 589280 h 928028"/>
              <a:gd name="connsiteX5" fmla="*/ 0 w 9453379"/>
              <a:gd name="connsiteY5" fmla="*/ 0 h 928028"/>
              <a:gd name="connsiteX0" fmla="*/ 0 w 9484576"/>
              <a:gd name="connsiteY0" fmla="*/ 0 h 894080"/>
              <a:gd name="connsiteX1" fmla="*/ 9144000 w 9484576"/>
              <a:gd name="connsiteY1" fmla="*/ 0 h 894080"/>
              <a:gd name="connsiteX2" fmla="*/ 9154160 w 9484576"/>
              <a:gd name="connsiteY2" fmla="*/ 894080 h 894080"/>
              <a:gd name="connsiteX3" fmla="*/ 8645525 w 9484576"/>
              <a:gd name="connsiteY3" fmla="*/ 768350 h 894080"/>
              <a:gd name="connsiteX4" fmla="*/ 0 w 9484576"/>
              <a:gd name="connsiteY4" fmla="*/ 589280 h 894080"/>
              <a:gd name="connsiteX5" fmla="*/ 0 w 9484576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645525 w 9154160"/>
              <a:gd name="connsiteY3" fmla="*/ 768350 h 894080"/>
              <a:gd name="connsiteX4" fmla="*/ 0 w 9154160"/>
              <a:gd name="connsiteY4" fmla="*/ 589280 h 894080"/>
              <a:gd name="connsiteX5" fmla="*/ 0 w 9154160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639175 w 9154160"/>
              <a:gd name="connsiteY3" fmla="*/ 615950 h 894080"/>
              <a:gd name="connsiteX4" fmla="*/ 0 w 9154160"/>
              <a:gd name="connsiteY4" fmla="*/ 589280 h 894080"/>
              <a:gd name="connsiteX5" fmla="*/ 0 w 9154160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661400 w 9154160"/>
              <a:gd name="connsiteY3" fmla="*/ 679450 h 894080"/>
              <a:gd name="connsiteX4" fmla="*/ 0 w 9154160"/>
              <a:gd name="connsiteY4" fmla="*/ 589280 h 894080"/>
              <a:gd name="connsiteX5" fmla="*/ 0 w 9154160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661400 w 9154160"/>
              <a:gd name="connsiteY3" fmla="*/ 679450 h 894080"/>
              <a:gd name="connsiteX4" fmla="*/ 0 w 9154160"/>
              <a:gd name="connsiteY4" fmla="*/ 589280 h 894080"/>
              <a:gd name="connsiteX5" fmla="*/ 0 w 9154160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670925 w 9154160"/>
              <a:gd name="connsiteY3" fmla="*/ 609600 h 894080"/>
              <a:gd name="connsiteX4" fmla="*/ 0 w 9154160"/>
              <a:gd name="connsiteY4" fmla="*/ 589280 h 894080"/>
              <a:gd name="connsiteX5" fmla="*/ 0 w 9154160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670925 w 9154160"/>
              <a:gd name="connsiteY3" fmla="*/ 609600 h 894080"/>
              <a:gd name="connsiteX4" fmla="*/ 0 w 9154160"/>
              <a:gd name="connsiteY4" fmla="*/ 589280 h 894080"/>
              <a:gd name="connsiteX5" fmla="*/ 0 w 9154160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709025 w 9154160"/>
              <a:gd name="connsiteY3" fmla="*/ 593725 h 894080"/>
              <a:gd name="connsiteX4" fmla="*/ 0 w 9154160"/>
              <a:gd name="connsiteY4" fmla="*/ 589280 h 894080"/>
              <a:gd name="connsiteX5" fmla="*/ 0 w 9154160"/>
              <a:gd name="connsiteY5" fmla="*/ 0 h 894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4160" h="894080">
                <a:moveTo>
                  <a:pt x="0" y="0"/>
                </a:moveTo>
                <a:lnTo>
                  <a:pt x="9144000" y="0"/>
                </a:lnTo>
                <a:cubicBezTo>
                  <a:pt x="9147387" y="298027"/>
                  <a:pt x="9149173" y="707201"/>
                  <a:pt x="9154160" y="894080"/>
                </a:cubicBezTo>
                <a:cubicBezTo>
                  <a:pt x="9148868" y="787188"/>
                  <a:pt x="9136168" y="600075"/>
                  <a:pt x="8709025" y="593725"/>
                </a:cubicBezTo>
                <a:cubicBezTo>
                  <a:pt x="8713682" y="609600"/>
                  <a:pt x="1467908" y="596688"/>
                  <a:pt x="0" y="589280"/>
                </a:cubicBezTo>
                <a:lnTo>
                  <a:pt x="0" y="0"/>
                </a:lnTo>
                <a:close/>
              </a:path>
            </a:pathLst>
          </a:custGeom>
          <a:solidFill>
            <a:srgbClr val="94BD1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0" name="Rectangle 4"/>
          <p:cNvSpPr/>
          <p:nvPr userDrawn="1"/>
        </p:nvSpPr>
        <p:spPr>
          <a:xfrm flipH="1" flipV="1">
            <a:off x="0" y="6137275"/>
            <a:ext cx="9144000" cy="720725"/>
          </a:xfrm>
          <a:custGeom>
            <a:avLst/>
            <a:gdLst>
              <a:gd name="connsiteX0" fmla="*/ 0 w 9144000"/>
              <a:gd name="connsiteY0" fmla="*/ 0 h 589280"/>
              <a:gd name="connsiteX1" fmla="*/ 9144000 w 9144000"/>
              <a:gd name="connsiteY1" fmla="*/ 0 h 589280"/>
              <a:gd name="connsiteX2" fmla="*/ 9144000 w 9144000"/>
              <a:gd name="connsiteY2" fmla="*/ 589280 h 589280"/>
              <a:gd name="connsiteX3" fmla="*/ 0 w 9144000"/>
              <a:gd name="connsiteY3" fmla="*/ 589280 h 589280"/>
              <a:gd name="connsiteX4" fmla="*/ 0 w 9144000"/>
              <a:gd name="connsiteY4" fmla="*/ 0 h 5892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0 w 9154160"/>
              <a:gd name="connsiteY3" fmla="*/ 589280 h 894080"/>
              <a:gd name="connsiteX4" fmla="*/ 0 w 9154160"/>
              <a:gd name="connsiteY4" fmla="*/ 0 h 894080"/>
              <a:gd name="connsiteX0" fmla="*/ 0 w 9188002"/>
              <a:gd name="connsiteY0" fmla="*/ 0 h 894080"/>
              <a:gd name="connsiteX1" fmla="*/ 9144000 w 9188002"/>
              <a:gd name="connsiteY1" fmla="*/ 0 h 894080"/>
              <a:gd name="connsiteX2" fmla="*/ 9154160 w 9188002"/>
              <a:gd name="connsiteY2" fmla="*/ 894080 h 894080"/>
              <a:gd name="connsiteX3" fmla="*/ 0 w 9188002"/>
              <a:gd name="connsiteY3" fmla="*/ 589280 h 894080"/>
              <a:gd name="connsiteX4" fmla="*/ 0 w 9188002"/>
              <a:gd name="connsiteY4" fmla="*/ 0 h 894080"/>
              <a:gd name="connsiteX0" fmla="*/ 0 w 9188002"/>
              <a:gd name="connsiteY0" fmla="*/ 0 h 894080"/>
              <a:gd name="connsiteX1" fmla="*/ 9144000 w 9188002"/>
              <a:gd name="connsiteY1" fmla="*/ 0 h 894080"/>
              <a:gd name="connsiteX2" fmla="*/ 9154160 w 9188002"/>
              <a:gd name="connsiteY2" fmla="*/ 894080 h 894080"/>
              <a:gd name="connsiteX3" fmla="*/ 0 w 9188002"/>
              <a:gd name="connsiteY3" fmla="*/ 589280 h 894080"/>
              <a:gd name="connsiteX4" fmla="*/ 0 w 9188002"/>
              <a:gd name="connsiteY4" fmla="*/ 0 h 894080"/>
              <a:gd name="connsiteX0" fmla="*/ 0 w 9200937"/>
              <a:gd name="connsiteY0" fmla="*/ 0 h 894080"/>
              <a:gd name="connsiteX1" fmla="*/ 9144000 w 9200937"/>
              <a:gd name="connsiteY1" fmla="*/ 0 h 894080"/>
              <a:gd name="connsiteX2" fmla="*/ 9154160 w 9200937"/>
              <a:gd name="connsiteY2" fmla="*/ 894080 h 894080"/>
              <a:gd name="connsiteX3" fmla="*/ 0 w 9200937"/>
              <a:gd name="connsiteY3" fmla="*/ 589280 h 894080"/>
              <a:gd name="connsiteX4" fmla="*/ 0 w 9200937"/>
              <a:gd name="connsiteY4" fmla="*/ 0 h 894080"/>
              <a:gd name="connsiteX0" fmla="*/ 0 w 9188002"/>
              <a:gd name="connsiteY0" fmla="*/ 0 h 894080"/>
              <a:gd name="connsiteX1" fmla="*/ 9144000 w 9188002"/>
              <a:gd name="connsiteY1" fmla="*/ 0 h 894080"/>
              <a:gd name="connsiteX2" fmla="*/ 9154160 w 9188002"/>
              <a:gd name="connsiteY2" fmla="*/ 894080 h 894080"/>
              <a:gd name="connsiteX3" fmla="*/ 0 w 9188002"/>
              <a:gd name="connsiteY3" fmla="*/ 589280 h 894080"/>
              <a:gd name="connsiteX4" fmla="*/ 0 w 9188002"/>
              <a:gd name="connsiteY4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0 w 9154160"/>
              <a:gd name="connsiteY3" fmla="*/ 589280 h 894080"/>
              <a:gd name="connsiteX4" fmla="*/ 0 w 9154160"/>
              <a:gd name="connsiteY4" fmla="*/ 0 h 894080"/>
              <a:gd name="connsiteX0" fmla="*/ 0 w 9365220"/>
              <a:gd name="connsiteY0" fmla="*/ 0 h 928028"/>
              <a:gd name="connsiteX1" fmla="*/ 9144000 w 9365220"/>
              <a:gd name="connsiteY1" fmla="*/ 0 h 928028"/>
              <a:gd name="connsiteX2" fmla="*/ 9154160 w 9365220"/>
              <a:gd name="connsiteY2" fmla="*/ 894080 h 928028"/>
              <a:gd name="connsiteX3" fmla="*/ 8499475 w 9365220"/>
              <a:gd name="connsiteY3" fmla="*/ 768350 h 928028"/>
              <a:gd name="connsiteX4" fmla="*/ 0 w 9365220"/>
              <a:gd name="connsiteY4" fmla="*/ 589280 h 928028"/>
              <a:gd name="connsiteX5" fmla="*/ 0 w 9365220"/>
              <a:gd name="connsiteY5" fmla="*/ 0 h 928028"/>
              <a:gd name="connsiteX0" fmla="*/ 0 w 9365220"/>
              <a:gd name="connsiteY0" fmla="*/ 0 h 928028"/>
              <a:gd name="connsiteX1" fmla="*/ 9144000 w 9365220"/>
              <a:gd name="connsiteY1" fmla="*/ 0 h 928028"/>
              <a:gd name="connsiteX2" fmla="*/ 9154160 w 9365220"/>
              <a:gd name="connsiteY2" fmla="*/ 894080 h 928028"/>
              <a:gd name="connsiteX3" fmla="*/ 8499475 w 9365220"/>
              <a:gd name="connsiteY3" fmla="*/ 768350 h 928028"/>
              <a:gd name="connsiteX4" fmla="*/ 0 w 9365220"/>
              <a:gd name="connsiteY4" fmla="*/ 589280 h 928028"/>
              <a:gd name="connsiteX5" fmla="*/ 0 w 9365220"/>
              <a:gd name="connsiteY5" fmla="*/ 0 h 928028"/>
              <a:gd name="connsiteX0" fmla="*/ 0 w 9365220"/>
              <a:gd name="connsiteY0" fmla="*/ 0 h 928028"/>
              <a:gd name="connsiteX1" fmla="*/ 9144000 w 9365220"/>
              <a:gd name="connsiteY1" fmla="*/ 0 h 928028"/>
              <a:gd name="connsiteX2" fmla="*/ 9154160 w 9365220"/>
              <a:gd name="connsiteY2" fmla="*/ 894080 h 928028"/>
              <a:gd name="connsiteX3" fmla="*/ 8499475 w 9365220"/>
              <a:gd name="connsiteY3" fmla="*/ 768350 h 928028"/>
              <a:gd name="connsiteX4" fmla="*/ 0 w 9365220"/>
              <a:gd name="connsiteY4" fmla="*/ 589280 h 928028"/>
              <a:gd name="connsiteX5" fmla="*/ 0 w 9365220"/>
              <a:gd name="connsiteY5" fmla="*/ 0 h 928028"/>
              <a:gd name="connsiteX0" fmla="*/ 0 w 9453379"/>
              <a:gd name="connsiteY0" fmla="*/ 0 h 928028"/>
              <a:gd name="connsiteX1" fmla="*/ 9144000 w 9453379"/>
              <a:gd name="connsiteY1" fmla="*/ 0 h 928028"/>
              <a:gd name="connsiteX2" fmla="*/ 9154160 w 9453379"/>
              <a:gd name="connsiteY2" fmla="*/ 894080 h 928028"/>
              <a:gd name="connsiteX3" fmla="*/ 8645525 w 9453379"/>
              <a:gd name="connsiteY3" fmla="*/ 768350 h 928028"/>
              <a:gd name="connsiteX4" fmla="*/ 0 w 9453379"/>
              <a:gd name="connsiteY4" fmla="*/ 589280 h 928028"/>
              <a:gd name="connsiteX5" fmla="*/ 0 w 9453379"/>
              <a:gd name="connsiteY5" fmla="*/ 0 h 928028"/>
              <a:gd name="connsiteX0" fmla="*/ 0 w 9484576"/>
              <a:gd name="connsiteY0" fmla="*/ 0 h 894080"/>
              <a:gd name="connsiteX1" fmla="*/ 9144000 w 9484576"/>
              <a:gd name="connsiteY1" fmla="*/ 0 h 894080"/>
              <a:gd name="connsiteX2" fmla="*/ 9154160 w 9484576"/>
              <a:gd name="connsiteY2" fmla="*/ 894080 h 894080"/>
              <a:gd name="connsiteX3" fmla="*/ 8645525 w 9484576"/>
              <a:gd name="connsiteY3" fmla="*/ 768350 h 894080"/>
              <a:gd name="connsiteX4" fmla="*/ 0 w 9484576"/>
              <a:gd name="connsiteY4" fmla="*/ 589280 h 894080"/>
              <a:gd name="connsiteX5" fmla="*/ 0 w 9484576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645525 w 9154160"/>
              <a:gd name="connsiteY3" fmla="*/ 768350 h 894080"/>
              <a:gd name="connsiteX4" fmla="*/ 0 w 9154160"/>
              <a:gd name="connsiteY4" fmla="*/ 589280 h 894080"/>
              <a:gd name="connsiteX5" fmla="*/ 0 w 9154160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639175 w 9154160"/>
              <a:gd name="connsiteY3" fmla="*/ 615950 h 894080"/>
              <a:gd name="connsiteX4" fmla="*/ 0 w 9154160"/>
              <a:gd name="connsiteY4" fmla="*/ 589280 h 894080"/>
              <a:gd name="connsiteX5" fmla="*/ 0 w 9154160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661400 w 9154160"/>
              <a:gd name="connsiteY3" fmla="*/ 679450 h 894080"/>
              <a:gd name="connsiteX4" fmla="*/ 0 w 9154160"/>
              <a:gd name="connsiteY4" fmla="*/ 589280 h 894080"/>
              <a:gd name="connsiteX5" fmla="*/ 0 w 9154160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661400 w 9154160"/>
              <a:gd name="connsiteY3" fmla="*/ 679450 h 894080"/>
              <a:gd name="connsiteX4" fmla="*/ 0 w 9154160"/>
              <a:gd name="connsiteY4" fmla="*/ 589280 h 894080"/>
              <a:gd name="connsiteX5" fmla="*/ 0 w 9154160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670925 w 9154160"/>
              <a:gd name="connsiteY3" fmla="*/ 609600 h 894080"/>
              <a:gd name="connsiteX4" fmla="*/ 0 w 9154160"/>
              <a:gd name="connsiteY4" fmla="*/ 589280 h 894080"/>
              <a:gd name="connsiteX5" fmla="*/ 0 w 9154160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670925 w 9154160"/>
              <a:gd name="connsiteY3" fmla="*/ 609600 h 894080"/>
              <a:gd name="connsiteX4" fmla="*/ 0 w 9154160"/>
              <a:gd name="connsiteY4" fmla="*/ 589280 h 894080"/>
              <a:gd name="connsiteX5" fmla="*/ 0 w 9154160"/>
              <a:gd name="connsiteY5" fmla="*/ 0 h 894080"/>
              <a:gd name="connsiteX0" fmla="*/ 0 w 9154160"/>
              <a:gd name="connsiteY0" fmla="*/ 0 h 894080"/>
              <a:gd name="connsiteX1" fmla="*/ 9144000 w 9154160"/>
              <a:gd name="connsiteY1" fmla="*/ 0 h 894080"/>
              <a:gd name="connsiteX2" fmla="*/ 9154160 w 9154160"/>
              <a:gd name="connsiteY2" fmla="*/ 894080 h 894080"/>
              <a:gd name="connsiteX3" fmla="*/ 8709025 w 9154160"/>
              <a:gd name="connsiteY3" fmla="*/ 593725 h 894080"/>
              <a:gd name="connsiteX4" fmla="*/ 0 w 9154160"/>
              <a:gd name="connsiteY4" fmla="*/ 589280 h 894080"/>
              <a:gd name="connsiteX5" fmla="*/ 0 w 9154160"/>
              <a:gd name="connsiteY5" fmla="*/ 0 h 894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4160" h="894080">
                <a:moveTo>
                  <a:pt x="0" y="0"/>
                </a:moveTo>
                <a:lnTo>
                  <a:pt x="9144000" y="0"/>
                </a:lnTo>
                <a:cubicBezTo>
                  <a:pt x="9147387" y="298027"/>
                  <a:pt x="9149173" y="707201"/>
                  <a:pt x="9154160" y="894080"/>
                </a:cubicBezTo>
                <a:cubicBezTo>
                  <a:pt x="9148868" y="787188"/>
                  <a:pt x="9136168" y="600075"/>
                  <a:pt x="8709025" y="593725"/>
                </a:cubicBezTo>
                <a:cubicBezTo>
                  <a:pt x="8713682" y="609600"/>
                  <a:pt x="1467908" y="596688"/>
                  <a:pt x="0" y="589280"/>
                </a:cubicBezTo>
                <a:lnTo>
                  <a:pt x="0" y="0"/>
                </a:lnTo>
                <a:close/>
              </a:path>
            </a:pathLst>
          </a:custGeom>
          <a:solidFill>
            <a:srgbClr val="3798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987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5" Type="http://schemas.openxmlformats.org/officeDocument/2006/relationships/hyperlink" Target="mailto:virginie.wolff@region-alsace.eu" TargetMode="External"/><Relationship Id="rId4" Type="http://schemas.openxmlformats.org/officeDocument/2006/relationships/hyperlink" Target="mailto:jonathan.muller@ademe.fr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ergivie.info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Relationship Id="rId5" Type="http://schemas.openxmlformats.org/officeDocument/2006/relationships/hyperlink" Target="mailto:virginie.wolff@region-alsace.eu" TargetMode="External"/><Relationship Id="rId4" Type="http://schemas.openxmlformats.org/officeDocument/2006/relationships/hyperlink" Target="mailto:jonathan.muller@ademe.f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ZoneTexte 15"/>
          <p:cNvSpPr txBox="1">
            <a:spLocks noChangeArrowheads="1"/>
          </p:cNvSpPr>
          <p:nvPr/>
        </p:nvSpPr>
        <p:spPr bwMode="auto">
          <a:xfrm>
            <a:off x="899592" y="3140968"/>
            <a:ext cx="7854701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457200"/>
            <a:r>
              <a:rPr lang="fr-FR" sz="2800" b="1" dirty="0" smtClean="0">
                <a:solidFill>
                  <a:prstClr val="black"/>
                </a:solidFill>
              </a:rPr>
              <a:t>APPEL A PROJETS</a:t>
            </a:r>
          </a:p>
          <a:p>
            <a:pPr defTabSz="457200"/>
            <a:r>
              <a:rPr lang="fr-FR" sz="2800" b="1" dirty="0" smtClean="0">
                <a:solidFill>
                  <a:prstClr val="black"/>
                </a:solidFill>
              </a:rPr>
              <a:t>« INSTALLATIONS DE METHANISATION »</a:t>
            </a:r>
          </a:p>
          <a:p>
            <a:pPr defTabSz="457200"/>
            <a:endParaRPr lang="fr-FR" sz="2800" b="1" dirty="0" smtClean="0">
              <a:solidFill>
                <a:prstClr val="black"/>
              </a:solidFill>
            </a:endParaRPr>
          </a:p>
          <a:p>
            <a:pPr defTabSz="457200"/>
            <a:endParaRPr lang="fr-FR" sz="2800" b="1" dirty="0" smtClean="0">
              <a:solidFill>
                <a:prstClr val="black"/>
              </a:solidFill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517525" y="692150"/>
            <a:ext cx="1522413" cy="2244725"/>
          </a:xfrm>
          <a:prstGeom prst="straightConnector1">
            <a:avLst/>
          </a:prstGeom>
          <a:ln w="254000" cap="flat" cmpd="sng">
            <a:solidFill>
              <a:srgbClr val="C7FF24"/>
            </a:solidFill>
            <a:miter lim="800000"/>
            <a:tailEnd type="arrow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318" name="Picture 6" descr="logo energivie info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688" y="930275"/>
            <a:ext cx="6343650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9" name="Picture 7" descr="bloc logos-court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169845"/>
            <a:ext cx="5322524" cy="1155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23528" y="5171257"/>
            <a:ext cx="2286000" cy="55399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defTabSz="457200"/>
            <a:r>
              <a:rPr lang="fr-FR" sz="1000" b="1" dirty="0">
                <a:solidFill>
                  <a:prstClr val="black"/>
                </a:solidFill>
              </a:rPr>
              <a:t>MULLER Jonathan, ADEME Alsace</a:t>
            </a:r>
          </a:p>
          <a:p>
            <a:pPr lvl="0" algn="ctr" defTabSz="457200"/>
            <a:r>
              <a:rPr lang="fr-FR" sz="1000" b="1" dirty="0" smtClean="0">
                <a:solidFill>
                  <a:prstClr val="black"/>
                </a:solidFill>
                <a:hlinkClick r:id="rId4"/>
              </a:rPr>
              <a:t>jonathan.muller@ademe.fr</a:t>
            </a:r>
            <a:endParaRPr lang="fr-FR" sz="1000" b="1" dirty="0">
              <a:solidFill>
                <a:prstClr val="black"/>
              </a:solidFill>
            </a:endParaRPr>
          </a:p>
          <a:p>
            <a:pPr lvl="0" algn="ctr" defTabSz="457200"/>
            <a:r>
              <a:rPr lang="fr-FR" sz="1000" b="1" dirty="0">
                <a:solidFill>
                  <a:prstClr val="black"/>
                </a:solidFill>
              </a:rPr>
              <a:t>03 88 15 46 43</a:t>
            </a:r>
            <a:endParaRPr lang="fr-FR" sz="1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8" y="5771465"/>
            <a:ext cx="2286000" cy="55399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defTabSz="457200"/>
            <a:r>
              <a:rPr lang="fr-FR" sz="1000" b="1" dirty="0" smtClean="0">
                <a:solidFill>
                  <a:prstClr val="black"/>
                </a:solidFill>
              </a:rPr>
              <a:t>WOLFF Virginie, Région </a:t>
            </a:r>
            <a:r>
              <a:rPr lang="fr-FR" sz="1000" b="1" dirty="0">
                <a:solidFill>
                  <a:prstClr val="black"/>
                </a:solidFill>
              </a:rPr>
              <a:t>Alsace</a:t>
            </a:r>
          </a:p>
          <a:p>
            <a:pPr lvl="0" algn="ctr" defTabSz="457200"/>
            <a:r>
              <a:rPr lang="fr-FR" sz="1000" b="1" dirty="0" smtClean="0">
                <a:solidFill>
                  <a:prstClr val="black"/>
                </a:solidFill>
                <a:hlinkClick r:id="rId5"/>
              </a:rPr>
              <a:t>virginie.wolff@region-alsace.eu</a:t>
            </a:r>
            <a:endParaRPr lang="fr-FR" sz="1000" b="1" dirty="0" smtClean="0">
              <a:solidFill>
                <a:prstClr val="black"/>
              </a:solidFill>
            </a:endParaRPr>
          </a:p>
          <a:p>
            <a:pPr lvl="0" algn="ctr" defTabSz="457200"/>
            <a:r>
              <a:rPr lang="fr-FR" sz="1000" b="1" dirty="0" smtClean="0">
                <a:solidFill>
                  <a:prstClr val="black"/>
                </a:solidFill>
              </a:rPr>
              <a:t>03 </a:t>
            </a:r>
            <a:r>
              <a:rPr lang="fr-FR" sz="1000" b="1" dirty="0">
                <a:solidFill>
                  <a:prstClr val="black"/>
                </a:solidFill>
              </a:rPr>
              <a:t>88 15 </a:t>
            </a:r>
            <a:r>
              <a:rPr lang="fr-FR" sz="1000" b="1" dirty="0" smtClean="0">
                <a:solidFill>
                  <a:prstClr val="black"/>
                </a:solidFill>
              </a:rPr>
              <a:t>66 41</a:t>
            </a:r>
            <a:endParaRPr lang="fr-FR" sz="1000" dirty="0">
              <a:solidFill>
                <a:prstClr val="black"/>
              </a:solidFill>
            </a:endParaRPr>
          </a:p>
        </p:txBody>
      </p:sp>
      <p:sp>
        <p:nvSpPr>
          <p:cNvPr id="9" name="ZoneTexte 15"/>
          <p:cNvSpPr txBox="1">
            <a:spLocks noChangeArrowheads="1"/>
          </p:cNvSpPr>
          <p:nvPr/>
        </p:nvSpPr>
        <p:spPr bwMode="auto">
          <a:xfrm>
            <a:off x="893763" y="4653136"/>
            <a:ext cx="82502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457200"/>
            <a:r>
              <a:rPr lang="fr-FR" sz="2400" i="1" dirty="0" smtClean="0">
                <a:solidFill>
                  <a:prstClr val="black"/>
                </a:solidFill>
              </a:rPr>
              <a:t>Pays de Saverne, Plaine et Plateau – 25 novembre 2014- </a:t>
            </a:r>
            <a:r>
              <a:rPr lang="fr-FR" sz="2400" i="1" dirty="0" err="1" smtClean="0">
                <a:solidFill>
                  <a:prstClr val="black"/>
                </a:solidFill>
              </a:rPr>
              <a:t>Lohr</a:t>
            </a:r>
            <a:endParaRPr lang="fr-FR" sz="2400" i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68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Investissement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smtClean="0"/>
              <a:t>Aide ADEME aux installations de méthanisation</a:t>
            </a:r>
          </a:p>
          <a:p>
            <a:pPr lvl="1"/>
            <a:r>
              <a:rPr lang="fr-FR" dirty="0" smtClean="0"/>
              <a:t>30% maximum, aide plafonnée à 3 M d’€</a:t>
            </a:r>
          </a:p>
          <a:p>
            <a:pPr lvl="1"/>
            <a:r>
              <a:rPr lang="fr-FR" dirty="0" smtClean="0"/>
              <a:t>temps de retour brut de 7 ans (tenant compte de l’ensemble des subventions publiques)</a:t>
            </a:r>
          </a:p>
          <a:p>
            <a:endParaRPr lang="fr-FR" dirty="0" smtClean="0"/>
          </a:p>
          <a:p>
            <a:r>
              <a:rPr lang="fr-FR" dirty="0" smtClean="0"/>
              <a:t>Montant des autres aides publiques seront déduites de l’aide calculée</a:t>
            </a:r>
          </a:p>
          <a:p>
            <a:r>
              <a:rPr lang="fr-FR" dirty="0" smtClean="0"/>
              <a:t>Non cumul avec les CEE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95536" y="2420888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</a:rPr>
              <a:t>&amp;</a:t>
            </a:r>
            <a:endParaRPr lang="fr-FR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Investissement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smtClean="0">
                <a:solidFill>
                  <a:srgbClr val="0070C0"/>
                </a:solidFill>
              </a:rPr>
              <a:t>Éligible : </a:t>
            </a:r>
          </a:p>
          <a:p>
            <a:pPr lvl="1"/>
            <a:r>
              <a:rPr lang="fr-FR" sz="2400" dirty="0" smtClean="0"/>
              <a:t>Digesteurs et tous les équipements périphériques</a:t>
            </a:r>
          </a:p>
          <a:p>
            <a:pPr lvl="1"/>
            <a:r>
              <a:rPr lang="fr-FR" sz="2400" dirty="0" smtClean="0"/>
              <a:t>MOE et mise en service</a:t>
            </a:r>
          </a:p>
          <a:p>
            <a:pPr lvl="1"/>
            <a:r>
              <a:rPr lang="fr-FR" sz="2400" dirty="0" smtClean="0"/>
              <a:t>Transport des matières organiques</a:t>
            </a:r>
          </a:p>
          <a:p>
            <a:pPr lvl="1"/>
            <a:r>
              <a:rPr lang="fr-FR" sz="2400" dirty="0" smtClean="0"/>
              <a:t>Raccordement aux réseaux</a:t>
            </a:r>
          </a:p>
          <a:p>
            <a:pPr lvl="1"/>
            <a:r>
              <a:rPr lang="fr-FR" sz="2400" dirty="0" smtClean="0"/>
              <a:t>Injection : filtration, compression…		- …</a:t>
            </a:r>
          </a:p>
          <a:p>
            <a:endParaRPr lang="fr-FR" sz="1400" dirty="0" smtClean="0"/>
          </a:p>
          <a:p>
            <a:r>
              <a:rPr lang="fr-FR" sz="2800" u="sng" dirty="0" smtClean="0">
                <a:solidFill>
                  <a:srgbClr val="0070C0"/>
                </a:solidFill>
              </a:rPr>
              <a:t>Non </a:t>
            </a:r>
            <a:r>
              <a:rPr lang="fr-FR" sz="2800" dirty="0" smtClean="0">
                <a:solidFill>
                  <a:srgbClr val="0070C0"/>
                </a:solidFill>
              </a:rPr>
              <a:t>éligible : </a:t>
            </a:r>
          </a:p>
          <a:p>
            <a:pPr lvl="1"/>
            <a:r>
              <a:rPr lang="fr-FR" sz="2400" dirty="0" smtClean="0"/>
              <a:t>Foncier, clôture du site 		- Etudes réglementaires</a:t>
            </a:r>
          </a:p>
          <a:p>
            <a:pPr lvl="1"/>
            <a:r>
              <a:rPr lang="fr-FR" sz="2400" dirty="0" smtClean="0"/>
              <a:t>Séchoir et autres moyens de valorisation de la chaleur</a:t>
            </a:r>
          </a:p>
          <a:p>
            <a:pPr lvl="1"/>
            <a:r>
              <a:rPr lang="fr-FR" sz="2400" dirty="0" smtClean="0"/>
              <a:t>Matériel d’épandage		- 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Investissement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smtClean="0"/>
              <a:t>Aide ADEME aux Réseaux distribution chaleur</a:t>
            </a:r>
          </a:p>
          <a:p>
            <a:pPr lvl="1"/>
            <a:r>
              <a:rPr lang="fr-FR" sz="2400" dirty="0" smtClean="0"/>
              <a:t>55% d’aide ; plafond : fonction du diamètre nominal du réseau</a:t>
            </a:r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1800" dirty="0" smtClean="0"/>
          </a:p>
          <a:p>
            <a:r>
              <a:rPr lang="fr-FR" sz="2800" dirty="0" smtClean="0"/>
              <a:t>Conditions : </a:t>
            </a:r>
          </a:p>
          <a:p>
            <a:pPr lvl="1"/>
            <a:r>
              <a:rPr lang="fr-FR" sz="2400" dirty="0" smtClean="0"/>
              <a:t> densité thermique ≥ 1.5 </a:t>
            </a:r>
            <a:r>
              <a:rPr lang="fr-FR" sz="2400" dirty="0" err="1" smtClean="0"/>
              <a:t>MWh</a:t>
            </a:r>
            <a:r>
              <a:rPr lang="fr-FR" sz="2400" dirty="0" smtClean="0"/>
              <a:t>/an/</a:t>
            </a:r>
            <a:r>
              <a:rPr lang="fr-FR" sz="2400" dirty="0" err="1" smtClean="0"/>
              <a:t>mL</a:t>
            </a:r>
            <a:endParaRPr lang="fr-FR" sz="2400" dirty="0" smtClean="0"/>
          </a:p>
          <a:p>
            <a:pPr lvl="1"/>
            <a:r>
              <a:rPr lang="fr-FR" sz="2400" dirty="0" smtClean="0"/>
              <a:t>50 % d’ENR dans le réseau</a:t>
            </a:r>
            <a:endParaRPr lang="fr-FR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807562"/>
            <a:ext cx="7583760" cy="1837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Investissement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smtClean="0"/>
              <a:t>Jury de sélection des dossiers : </a:t>
            </a:r>
          </a:p>
          <a:p>
            <a:pPr lvl="1"/>
            <a:r>
              <a:rPr lang="fr-FR" sz="2400" dirty="0" smtClean="0"/>
              <a:t>Composition : DREAL, DRAAF, DDT, Agence de l’eau, SMRA, Chambre d’Agriculture, Chambre de Commerce et d’Industrie, Conseils Généraux, CRITT </a:t>
            </a:r>
            <a:r>
              <a:rPr lang="fr-FR" sz="2400" dirty="0" err="1" smtClean="0"/>
              <a:t>Rittmo</a:t>
            </a:r>
            <a:r>
              <a:rPr lang="fr-FR" sz="2400" dirty="0" smtClean="0"/>
              <a:t>, ARIA, CUS, M2A, Alter Alsace Energie, Alsace Qualité…</a:t>
            </a:r>
          </a:p>
          <a:p>
            <a:pPr lvl="1"/>
            <a:endParaRPr lang="fr-FR" sz="1600" dirty="0" smtClean="0"/>
          </a:p>
          <a:p>
            <a:pPr lvl="1"/>
            <a:r>
              <a:rPr lang="fr-FR" sz="2400" dirty="0" smtClean="0"/>
              <a:t>2 réunions par an</a:t>
            </a:r>
          </a:p>
          <a:p>
            <a:pPr lvl="1"/>
            <a:endParaRPr lang="fr-FR" sz="1600" dirty="0" smtClean="0"/>
          </a:p>
          <a:p>
            <a:pPr lvl="1"/>
            <a:r>
              <a:rPr lang="fr-FR" sz="2400" dirty="0" smtClean="0"/>
              <a:t>Prochaines dates de dépôt </a:t>
            </a:r>
            <a:r>
              <a:rPr lang="fr-FR" sz="2400" dirty="0" smtClean="0"/>
              <a:t>: </a:t>
            </a:r>
            <a:r>
              <a:rPr lang="fr-FR" sz="2400" b="1" dirty="0" smtClean="0">
                <a:solidFill>
                  <a:srgbClr val="0070C0"/>
                </a:solidFill>
              </a:rPr>
              <a:t>mars 2015</a:t>
            </a:r>
            <a:endParaRPr lang="fr-FR" sz="2400" b="1" dirty="0" smtClean="0">
              <a:solidFill>
                <a:srgbClr val="0070C0"/>
              </a:solidFill>
            </a:endParaRPr>
          </a:p>
          <a:p>
            <a:pPr lvl="1">
              <a:buNone/>
            </a:pPr>
            <a:r>
              <a:rPr lang="fr-FR" sz="2400" dirty="0" smtClean="0"/>
              <a:t>									  </a:t>
            </a:r>
            <a:r>
              <a:rPr lang="fr-FR" sz="2400" b="1" dirty="0" smtClean="0">
                <a:solidFill>
                  <a:srgbClr val="0070C0"/>
                </a:solidFill>
              </a:rPr>
              <a:t>septembre 2015</a:t>
            </a:r>
            <a:endParaRPr lang="fr-FR" sz="2400" b="1" dirty="0" smtClean="0">
              <a:solidFill>
                <a:srgbClr val="0070C0"/>
              </a:solidFill>
            </a:endParaRPr>
          </a:p>
          <a:p>
            <a:pPr lvl="1"/>
            <a:endParaRPr lang="fr-FR" sz="1600" dirty="0" smtClean="0"/>
          </a:p>
          <a:p>
            <a:pPr lvl="1"/>
            <a:r>
              <a:rPr lang="fr-FR" sz="2400" dirty="0" smtClean="0"/>
              <a:t>Pièces techniques et administratives : </a:t>
            </a:r>
            <a:r>
              <a:rPr lang="fr-FR" sz="2400" dirty="0" smtClean="0">
                <a:hlinkClick r:id="rId2"/>
              </a:rPr>
              <a:t>www.energivie.info</a:t>
            </a:r>
            <a:endParaRPr lang="fr-FR" sz="2400" dirty="0" smtClean="0"/>
          </a:p>
          <a:p>
            <a:pPr lvl="1">
              <a:buFontTx/>
              <a:buChar char="-"/>
            </a:pPr>
            <a:endParaRPr lang="fr-FR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avec flèche 3"/>
          <p:cNvCxnSpPr/>
          <p:nvPr/>
        </p:nvCxnSpPr>
        <p:spPr>
          <a:xfrm>
            <a:off x="425450" y="636588"/>
            <a:ext cx="1504950" cy="2503487"/>
          </a:xfrm>
          <a:prstGeom prst="straightConnector1">
            <a:avLst/>
          </a:prstGeom>
          <a:ln w="254000" cap="flat" cmpd="sng">
            <a:solidFill>
              <a:srgbClr val="C7FF24"/>
            </a:solidFill>
            <a:miter lim="800000"/>
            <a:tailEnd type="arrow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63" name="ZoneTexte 6"/>
          <p:cNvSpPr txBox="1">
            <a:spLocks noChangeArrowheads="1"/>
          </p:cNvSpPr>
          <p:nvPr/>
        </p:nvSpPr>
        <p:spPr bwMode="auto">
          <a:xfrm>
            <a:off x="1043609" y="3212976"/>
            <a:ext cx="711053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457200"/>
            <a:r>
              <a:rPr lang="fr-FR" sz="4000" b="1" dirty="0" smtClean="0">
                <a:solidFill>
                  <a:prstClr val="black"/>
                </a:solidFill>
              </a:rPr>
              <a:t>Merci pour votre attention</a:t>
            </a:r>
          </a:p>
        </p:txBody>
      </p:sp>
      <p:pic>
        <p:nvPicPr>
          <p:cNvPr id="15366" name="Picture 6" descr="bloc logos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3" y="4754563"/>
            <a:ext cx="8080375" cy="1236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7" name="Picture 7" descr="logo energivie info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688" y="977900"/>
            <a:ext cx="6343650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43608" y="4077072"/>
            <a:ext cx="2286000" cy="55399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defTabSz="457200"/>
            <a:r>
              <a:rPr lang="fr-FR" sz="1000" b="1" dirty="0">
                <a:solidFill>
                  <a:prstClr val="black"/>
                </a:solidFill>
              </a:rPr>
              <a:t>MULLER Jonathan, ADEME Alsace</a:t>
            </a:r>
          </a:p>
          <a:p>
            <a:pPr lvl="0" algn="ctr" defTabSz="457200"/>
            <a:r>
              <a:rPr lang="fr-FR" sz="1000" b="1" dirty="0" smtClean="0">
                <a:solidFill>
                  <a:prstClr val="black"/>
                </a:solidFill>
                <a:hlinkClick r:id="rId4"/>
              </a:rPr>
              <a:t>jonathan.muller@ademe.fr</a:t>
            </a:r>
            <a:endParaRPr lang="fr-FR" sz="1000" b="1" dirty="0">
              <a:solidFill>
                <a:prstClr val="black"/>
              </a:solidFill>
            </a:endParaRPr>
          </a:p>
          <a:p>
            <a:pPr lvl="0" algn="ctr" defTabSz="457200"/>
            <a:r>
              <a:rPr lang="fr-FR" sz="1000" b="1" dirty="0">
                <a:solidFill>
                  <a:prstClr val="black"/>
                </a:solidFill>
              </a:rPr>
              <a:t>03 88 15 46 43</a:t>
            </a:r>
            <a:endParaRPr lang="fr-FR" sz="1000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68144" y="4077072"/>
            <a:ext cx="2286000" cy="55399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defTabSz="457200"/>
            <a:r>
              <a:rPr lang="fr-FR" sz="1000" b="1" dirty="0" smtClean="0">
                <a:solidFill>
                  <a:prstClr val="black"/>
                </a:solidFill>
              </a:rPr>
              <a:t>WOLFF Virginie, Région </a:t>
            </a:r>
            <a:r>
              <a:rPr lang="fr-FR" sz="1000" b="1" dirty="0">
                <a:solidFill>
                  <a:prstClr val="black"/>
                </a:solidFill>
              </a:rPr>
              <a:t>Alsace</a:t>
            </a:r>
          </a:p>
          <a:p>
            <a:pPr lvl="0" algn="ctr" defTabSz="457200"/>
            <a:r>
              <a:rPr lang="fr-FR" sz="1000" b="1" dirty="0" smtClean="0">
                <a:solidFill>
                  <a:prstClr val="black"/>
                </a:solidFill>
                <a:hlinkClick r:id="rId5"/>
              </a:rPr>
              <a:t>virginie.wolff@region-alsace.eu</a:t>
            </a:r>
            <a:endParaRPr lang="fr-FR" sz="1000" b="1" dirty="0" smtClean="0">
              <a:solidFill>
                <a:prstClr val="black"/>
              </a:solidFill>
            </a:endParaRPr>
          </a:p>
          <a:p>
            <a:pPr lvl="0" algn="ctr" defTabSz="457200"/>
            <a:r>
              <a:rPr lang="fr-FR" sz="1000" b="1" dirty="0" smtClean="0">
                <a:solidFill>
                  <a:prstClr val="black"/>
                </a:solidFill>
              </a:rPr>
              <a:t>03 </a:t>
            </a:r>
            <a:r>
              <a:rPr lang="fr-FR" sz="1000" b="1" dirty="0">
                <a:solidFill>
                  <a:prstClr val="black"/>
                </a:solidFill>
              </a:rPr>
              <a:t>88 15 </a:t>
            </a:r>
            <a:r>
              <a:rPr lang="fr-FR" sz="1000" b="1" dirty="0" smtClean="0">
                <a:solidFill>
                  <a:prstClr val="black"/>
                </a:solidFill>
              </a:rPr>
              <a:t>66 41</a:t>
            </a:r>
            <a:endParaRPr lang="fr-FR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70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/>
          <a:lstStyle/>
          <a:p>
            <a:r>
              <a:rPr lang="fr-FR" sz="3600" dirty="0" smtClean="0"/>
              <a:t>Appel à projets « installations de méthanisation »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fr-FR" dirty="0" smtClean="0"/>
              <a:t>2 volets : </a:t>
            </a:r>
          </a:p>
          <a:p>
            <a:endParaRPr lang="fr-FR" dirty="0" smtClean="0"/>
          </a:p>
          <a:p>
            <a:pPr lvl="1"/>
            <a:r>
              <a:rPr lang="fr-FR" dirty="0" smtClean="0"/>
              <a:t>Étude de faisabilité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Investissement</a:t>
            </a:r>
            <a:endParaRPr lang="fr-FR" dirty="0"/>
          </a:p>
        </p:txBody>
      </p:sp>
      <p:pic>
        <p:nvPicPr>
          <p:cNvPr id="5" name="Image 4" descr="Région-Alsace 2007.gif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508104" y="2492896"/>
            <a:ext cx="1060768" cy="1230491"/>
          </a:xfrm>
          <a:prstGeom prst="rect">
            <a:avLst/>
          </a:prstGeom>
        </p:spPr>
      </p:pic>
      <p:pic>
        <p:nvPicPr>
          <p:cNvPr id="6" name="Image 5" descr="ADEMERVB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508104" y="4365104"/>
            <a:ext cx="1078992" cy="119481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Etude de faisabilité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smtClean="0"/>
              <a:t>Définit la zone d’implantation</a:t>
            </a:r>
          </a:p>
          <a:p>
            <a:r>
              <a:rPr lang="fr-FR" sz="2800" dirty="0" smtClean="0"/>
              <a:t>Décrit les gisements mobilisés</a:t>
            </a:r>
          </a:p>
          <a:p>
            <a:r>
              <a:rPr lang="fr-FR" sz="2800" dirty="0" smtClean="0"/>
              <a:t>Dimensionne l’installation</a:t>
            </a:r>
          </a:p>
          <a:p>
            <a:r>
              <a:rPr lang="fr-FR" sz="2800" dirty="0" smtClean="0"/>
              <a:t>Précise la ou les technologies adaptées</a:t>
            </a:r>
          </a:p>
          <a:p>
            <a:r>
              <a:rPr lang="fr-FR" sz="2800" dirty="0" smtClean="0"/>
              <a:t>Etudie la rentabilité du projet</a:t>
            </a:r>
          </a:p>
          <a:p>
            <a:r>
              <a:rPr lang="fr-FR" sz="2800" dirty="0" smtClean="0"/>
              <a:t>….</a:t>
            </a:r>
          </a:p>
          <a:p>
            <a:pPr algn="r">
              <a:buNone/>
            </a:pPr>
            <a:endParaRPr lang="fr-FR" sz="2800" dirty="0" smtClean="0"/>
          </a:p>
          <a:p>
            <a:pPr algn="r">
              <a:buNone/>
            </a:pPr>
            <a:r>
              <a:rPr lang="fr-FR" sz="2800" dirty="0" smtClean="0"/>
              <a:t>=&gt; Obligatoire pour accéder à l’aide à l’investissement</a:t>
            </a:r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/>
          </a:p>
        </p:txBody>
      </p:sp>
      <p:pic>
        <p:nvPicPr>
          <p:cNvPr id="4" name="Picture 2" descr="https://encrypted-tbn0.gstatic.com/images?q=tbn:ANd9GcTbWkO8l0BjHpX7C_zJrZVe8DV8GpSQoMgBFc1fTsUi3gdb-tgI3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588224" y="1700808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Etude de faisabilité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fr-FR" sz="2800" dirty="0" smtClean="0"/>
              <a:t>Subventionnée par la Région Alsace, de 50 à 70%</a:t>
            </a:r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r>
              <a:rPr lang="fr-FR" sz="2800" dirty="0" smtClean="0"/>
              <a:t>Conditions : </a:t>
            </a:r>
          </a:p>
          <a:p>
            <a:pPr lvl="1"/>
            <a:r>
              <a:rPr lang="fr-FR" sz="2400" dirty="0" smtClean="0"/>
              <a:t>Porteur de projet doit détenir une partie du gisement de MO</a:t>
            </a:r>
          </a:p>
          <a:p>
            <a:pPr lvl="1"/>
            <a:r>
              <a:rPr lang="fr-FR" sz="2400" dirty="0" smtClean="0"/>
              <a:t>Cofinancement d’1 étude par zone géographique</a:t>
            </a:r>
          </a:p>
          <a:p>
            <a:pPr lvl="1"/>
            <a:r>
              <a:rPr lang="fr-FR" sz="2400" dirty="0" smtClean="0"/>
              <a:t>Lettre de demande d’aide </a:t>
            </a:r>
            <a:r>
              <a:rPr lang="fr-FR" sz="2400" b="1" u="sng" dirty="0" smtClean="0"/>
              <a:t>AVANT</a:t>
            </a:r>
            <a:r>
              <a:rPr lang="fr-FR" sz="2400" dirty="0" smtClean="0"/>
              <a:t> toute commande adressée à la Région Alsace</a:t>
            </a:r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979712" y="2204864"/>
            <a:ext cx="505410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Investissement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Bénéficiaires :</a:t>
            </a:r>
            <a:r>
              <a:rPr lang="fr-FR" dirty="0" smtClean="0"/>
              <a:t> tous types de porteurs (entreprise, collectivité, association…)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sz="2800" dirty="0" smtClean="0"/>
              <a:t>Excepté les installations de stockage des déchets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>
                <a:solidFill>
                  <a:srgbClr val="0070C0"/>
                </a:solidFill>
              </a:rPr>
              <a:t>Périmètre :</a:t>
            </a:r>
            <a:r>
              <a:rPr lang="fr-FR" dirty="0" smtClean="0"/>
              <a:t> unité de méthanisation et réseau de chaleur associé</a:t>
            </a:r>
            <a:endParaRPr lang="fr-FR" dirty="0"/>
          </a:p>
        </p:txBody>
      </p:sp>
      <p:pic>
        <p:nvPicPr>
          <p:cNvPr id="4" name="Image 3" descr="IMG_1644.jpg"/>
          <p:cNvPicPr>
            <a:picLocks noChangeAspect="1"/>
          </p:cNvPicPr>
          <p:nvPr/>
        </p:nvPicPr>
        <p:blipFill>
          <a:blip r:embed="rId2" cstate="print"/>
          <a:srcRect t="9677" b="28387"/>
          <a:stretch>
            <a:fillRect/>
          </a:stretch>
        </p:blipFill>
        <p:spPr>
          <a:xfrm>
            <a:off x="3419872" y="5157192"/>
            <a:ext cx="2071200" cy="96210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Investissement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sz="2800" u="sng" dirty="0" smtClean="0"/>
              <a:t>Critères d’éligibilité, à respecter sans condition :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fr-FR" sz="2800" dirty="0" smtClean="0">
                <a:solidFill>
                  <a:srgbClr val="0070C0"/>
                </a:solidFill>
              </a:rPr>
              <a:t>Absence de culture énergétique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fr-FR" sz="2800" dirty="0" smtClean="0"/>
              <a:t>	</a:t>
            </a:r>
            <a:r>
              <a:rPr lang="fr-FR" sz="2000" i="1" dirty="0" smtClean="0"/>
              <a:t>CIVE autorisées dans la limite de 25% du total des intrants</a:t>
            </a:r>
            <a:endParaRPr lang="fr-FR" sz="2800" i="1" dirty="0" smtClean="0"/>
          </a:p>
          <a:p>
            <a:pPr marL="514350" indent="-514350">
              <a:buFont typeface="+mj-lt"/>
              <a:buAutoNum type="arabicPeriod" startAt="2"/>
            </a:pPr>
            <a:endParaRPr lang="fr-FR" sz="18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fr-FR" sz="2800" dirty="0" smtClean="0">
                <a:solidFill>
                  <a:srgbClr val="0070C0"/>
                </a:solidFill>
              </a:rPr>
              <a:t>Taux de valorisation énergétique de 60% min</a:t>
            </a:r>
          </a:p>
          <a:p>
            <a:pPr marL="514350" indent="-514350">
              <a:buNone/>
            </a:pPr>
            <a:r>
              <a:rPr lang="fr-FR" sz="2800" dirty="0" smtClean="0"/>
              <a:t>	</a:t>
            </a:r>
          </a:p>
          <a:p>
            <a:pPr marL="514350" indent="-514350">
              <a:buAutoNum type="arabicPeriod" startAt="2"/>
            </a:pPr>
            <a:endParaRPr lang="fr-FR" sz="1800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 startAt="3"/>
            </a:pPr>
            <a:r>
              <a:rPr lang="fr-FR" sz="2800" dirty="0" smtClean="0">
                <a:solidFill>
                  <a:srgbClr val="0070C0"/>
                </a:solidFill>
              </a:rPr>
              <a:t>Retour au sol du digestat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fr-FR" sz="2800" dirty="0" smtClean="0"/>
              <a:t>	</a:t>
            </a:r>
            <a:r>
              <a:rPr lang="fr-FR" sz="2000" dirty="0" smtClean="0"/>
              <a:t>Dans la limite de la qualité du digestat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fr-FR" sz="2000" dirty="0" smtClean="0"/>
              <a:t>	Evite un appauvrissement des sols</a:t>
            </a:r>
            <a:endParaRPr lang="fr-FR" sz="2000" dirty="0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3861048"/>
            <a:ext cx="2658757" cy="43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Investissement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sz="2800" dirty="0" smtClean="0"/>
              <a:t>Critères de sélection </a:t>
            </a:r>
            <a:r>
              <a:rPr lang="fr-FR" sz="2400" dirty="0" smtClean="0"/>
              <a:t>(respect de 4/7 a minima) </a:t>
            </a:r>
            <a:r>
              <a:rPr lang="fr-FR" sz="2800" dirty="0" smtClean="0"/>
              <a:t>: </a:t>
            </a:r>
          </a:p>
          <a:p>
            <a:pPr>
              <a:buNone/>
            </a:pPr>
            <a:endParaRPr lang="fr-FR" sz="2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fr-FR" sz="2000" dirty="0" smtClean="0">
                <a:solidFill>
                  <a:srgbClr val="0070C0"/>
                </a:solidFill>
              </a:rPr>
              <a:t>Localisation du projet  :</a:t>
            </a:r>
            <a:r>
              <a:rPr lang="fr-FR" sz="1800" dirty="0" smtClean="0">
                <a:solidFill>
                  <a:srgbClr val="0070C0"/>
                </a:solidFill>
              </a:rPr>
              <a:t> </a:t>
            </a:r>
            <a:r>
              <a:rPr lang="fr-FR" sz="1800" dirty="0" smtClean="0"/>
              <a:t>zone identifiée comme favorable, potentiel de matière organique avéré, absence de concurrence avec les installations existantes</a:t>
            </a:r>
          </a:p>
          <a:p>
            <a:pPr marL="800100" lvl="1" indent="-342900">
              <a:buFont typeface="+mj-lt"/>
              <a:buAutoNum type="arabicPeriod"/>
            </a:pPr>
            <a:endParaRPr lang="fr-FR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fr-FR" sz="2000" dirty="0" smtClean="0">
                <a:solidFill>
                  <a:srgbClr val="0070C0"/>
                </a:solidFill>
              </a:rPr>
              <a:t>Typologie de projet : </a:t>
            </a:r>
            <a:r>
              <a:rPr lang="fr-FR" sz="1800" dirty="0" smtClean="0"/>
              <a:t>projet qui s’inscrit dans une </a:t>
            </a:r>
            <a:r>
              <a:rPr lang="fr-FR" sz="1800" b="1" dirty="0" smtClean="0"/>
              <a:t>logique territoriale </a:t>
            </a:r>
            <a:r>
              <a:rPr lang="fr-FR" sz="1800" dirty="0" smtClean="0"/>
              <a:t>ou projet autonome</a:t>
            </a:r>
          </a:p>
          <a:p>
            <a:pPr marL="800100" lvl="1" indent="-342900">
              <a:buFont typeface="+mj-lt"/>
              <a:buAutoNum type="arabicPeriod"/>
            </a:pPr>
            <a:endParaRPr lang="fr-FR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fr-FR" sz="2000" dirty="0" smtClean="0">
                <a:solidFill>
                  <a:srgbClr val="0070C0"/>
                </a:solidFill>
              </a:rPr>
              <a:t>Intrants :</a:t>
            </a:r>
            <a:r>
              <a:rPr lang="fr-FR" sz="1800" dirty="0" smtClean="0">
                <a:solidFill>
                  <a:srgbClr val="0070C0"/>
                </a:solidFill>
              </a:rPr>
              <a:t>  </a:t>
            </a:r>
            <a:r>
              <a:rPr lang="fr-FR" sz="1800" dirty="0" smtClean="0"/>
              <a:t>proximité de la matière organique (rayon de 20 km), absence de concurrence avec d’autres voies de valorisation, sécurisation des approvisionnements </a:t>
            </a:r>
            <a:endParaRPr lang="fr-FR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Investissement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sz="2800" dirty="0" smtClean="0"/>
              <a:t>Critères de sélection </a:t>
            </a:r>
            <a:r>
              <a:rPr lang="fr-FR" sz="2400" dirty="0" smtClean="0"/>
              <a:t>(respect de 4/7 a minima) </a:t>
            </a:r>
            <a:r>
              <a:rPr lang="fr-FR" sz="2800" dirty="0" smtClean="0"/>
              <a:t>: </a:t>
            </a:r>
          </a:p>
          <a:p>
            <a:pPr marL="800100" lvl="1" indent="-342900">
              <a:buFont typeface="+mj-lt"/>
              <a:buAutoNum type="arabicPeriod"/>
            </a:pPr>
            <a:endParaRPr lang="fr-FR" sz="1200" dirty="0" smtClean="0"/>
          </a:p>
          <a:p>
            <a:pPr marL="800100" lvl="1" indent="-342900">
              <a:buFont typeface="+mj-lt"/>
              <a:buAutoNum type="arabicPeriod" startAt="4"/>
            </a:pPr>
            <a:r>
              <a:rPr lang="fr-FR" sz="2000" dirty="0" smtClean="0">
                <a:solidFill>
                  <a:srgbClr val="0070C0"/>
                </a:solidFill>
              </a:rPr>
              <a:t>Valorisation énergétique :</a:t>
            </a:r>
          </a:p>
          <a:p>
            <a:pPr marL="1257300" lvl="2" indent="-342900"/>
            <a:r>
              <a:rPr lang="fr-FR" sz="1600" u="sng" dirty="0" smtClean="0"/>
              <a:t>Si valorisation par injection de biogaz ou biogaz carburant :</a:t>
            </a:r>
            <a:r>
              <a:rPr lang="fr-FR" sz="1600" dirty="0" smtClean="0"/>
              <a:t> conformité par rapport à l’étude du gestionnaire de réseau et taux élevé d’injection du biogaz/valorisation du biocarburant</a:t>
            </a:r>
          </a:p>
          <a:p>
            <a:pPr marL="1257300" lvl="2" indent="-342900"/>
            <a:r>
              <a:rPr lang="fr-FR" sz="1600" u="sng" dirty="0" smtClean="0"/>
              <a:t>Si valorisation par cogénération :</a:t>
            </a:r>
            <a:r>
              <a:rPr lang="fr-FR" sz="1600" dirty="0" smtClean="0"/>
              <a:t> valorisation thermique pertinente ou justifiée (des besoins existent ou à défaut, le porteur de projet a démontré ses recherches de débouchés et propose une autre valorisation thermique utile)</a:t>
            </a:r>
          </a:p>
          <a:p>
            <a:pPr marL="800100" lvl="1" indent="-342900">
              <a:buFont typeface="+mj-lt"/>
              <a:buAutoNum type="arabicPeriod" startAt="4"/>
            </a:pPr>
            <a:endParaRPr lang="fr-FR" sz="1200" dirty="0" smtClean="0"/>
          </a:p>
          <a:p>
            <a:pPr marL="800100" lvl="1" indent="-342900">
              <a:buFont typeface="+mj-lt"/>
              <a:buAutoNum type="arabicPeriod" startAt="4"/>
            </a:pPr>
            <a:r>
              <a:rPr lang="fr-FR" sz="2000" dirty="0" smtClean="0">
                <a:solidFill>
                  <a:srgbClr val="0070C0"/>
                </a:solidFill>
              </a:rPr>
              <a:t>Valorisation énergétique permettant une substitution d’énergie fossile</a:t>
            </a:r>
          </a:p>
          <a:p>
            <a:pPr marL="800100" lvl="1" indent="-342900">
              <a:buFont typeface="+mj-lt"/>
              <a:buAutoNum type="arabicPeriod" startAt="4"/>
            </a:pPr>
            <a:endParaRPr lang="fr-FR" sz="1200" dirty="0" smtClean="0"/>
          </a:p>
          <a:p>
            <a:pPr marL="800100" lvl="1" indent="-342900">
              <a:buFont typeface="+mj-lt"/>
              <a:buAutoNum type="arabicPeriod" startAt="4"/>
            </a:pPr>
            <a:r>
              <a:rPr lang="fr-FR" sz="2000" dirty="0" smtClean="0">
                <a:solidFill>
                  <a:srgbClr val="0070C0"/>
                </a:solidFill>
              </a:rPr>
              <a:t>Plan d’épandage cohérent : </a:t>
            </a:r>
            <a:r>
              <a:rPr lang="fr-FR" sz="1600" dirty="0" smtClean="0"/>
              <a:t>suffisance des surfaces d’épandage prévisionnelles au regard des tonnages de digestat produit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Investissement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sz="2800" dirty="0" smtClean="0"/>
              <a:t>Critères de sélection </a:t>
            </a:r>
            <a:r>
              <a:rPr lang="fr-FR" sz="2400" dirty="0" smtClean="0"/>
              <a:t>(respect de 4/7 a minima) </a:t>
            </a:r>
            <a:r>
              <a:rPr lang="fr-FR" sz="2800" dirty="0" smtClean="0"/>
              <a:t>: </a:t>
            </a:r>
          </a:p>
          <a:p>
            <a:pPr marL="800100" lvl="1" indent="-342900">
              <a:buFont typeface="+mj-lt"/>
              <a:buAutoNum type="arabicPeriod"/>
            </a:pPr>
            <a:endParaRPr lang="fr-FR" sz="1200" dirty="0" smtClean="0"/>
          </a:p>
          <a:p>
            <a:pPr marL="914400" lvl="1" indent="-457200">
              <a:buFont typeface="+mj-lt"/>
              <a:buAutoNum type="arabicPeriod" startAt="7"/>
            </a:pPr>
            <a:r>
              <a:rPr lang="fr-FR" sz="2000" dirty="0" smtClean="0">
                <a:solidFill>
                  <a:srgbClr val="0070C0"/>
                </a:solidFill>
              </a:rPr>
              <a:t>Coût de l’installation </a:t>
            </a:r>
            <a:r>
              <a:rPr lang="fr-FR" sz="1600" dirty="0" smtClean="0"/>
              <a:t>: respect des fourchettes annoncées, maximum + 20 %</a:t>
            </a:r>
            <a:endParaRPr lang="fr-FR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852936"/>
            <a:ext cx="6629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Thème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ème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</TotalTime>
  <Words>448</Words>
  <Application>Microsoft Office PowerPoint</Application>
  <PresentationFormat>Affichage à l'écran (4:3)</PresentationFormat>
  <Paragraphs>123</Paragraphs>
  <Slides>14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14</vt:i4>
      </vt:variant>
    </vt:vector>
  </HeadingPairs>
  <TitlesOfParts>
    <vt:vector size="16" baseType="lpstr">
      <vt:lpstr>Thème Office</vt:lpstr>
      <vt:lpstr>1_Thème Office</vt:lpstr>
      <vt:lpstr>Présentation PowerPoint</vt:lpstr>
      <vt:lpstr>Appel à projets « installations de méthanisation »</vt:lpstr>
      <vt:lpstr>Etude de faisabilité</vt:lpstr>
      <vt:lpstr>Etude de faisabilité</vt:lpstr>
      <vt:lpstr>Investissement</vt:lpstr>
      <vt:lpstr>Investissement</vt:lpstr>
      <vt:lpstr>Investissement</vt:lpstr>
      <vt:lpstr>Investissement</vt:lpstr>
      <vt:lpstr>Investissement</vt:lpstr>
      <vt:lpstr>Investissement</vt:lpstr>
      <vt:lpstr>Investissement</vt:lpstr>
      <vt:lpstr>Investissement</vt:lpstr>
      <vt:lpstr>Investissement</vt:lpstr>
      <vt:lpstr>Présentation PowerPoint</vt:lpstr>
    </vt:vector>
  </TitlesOfParts>
  <Company>Agence de l'environnement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Système d’aide projets collectifs - 2012</dc:title>
  <dc:creator>ADEME</dc:creator>
  <cp:lastModifiedBy>MULLER Jonathan</cp:lastModifiedBy>
  <cp:revision>117</cp:revision>
  <dcterms:created xsi:type="dcterms:W3CDTF">2012-02-13T14:31:20Z</dcterms:created>
  <dcterms:modified xsi:type="dcterms:W3CDTF">2014-11-24T17:12:48Z</dcterms:modified>
</cp:coreProperties>
</file>